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95" r:id="rId2"/>
    <p:sldId id="285" r:id="rId3"/>
    <p:sldId id="277" r:id="rId4"/>
    <p:sldId id="276" r:id="rId5"/>
    <p:sldId id="296" r:id="rId6"/>
    <p:sldId id="298" r:id="rId7"/>
    <p:sldId id="300" r:id="rId8"/>
    <p:sldId id="299" r:id="rId9"/>
    <p:sldId id="301" r:id="rId10"/>
    <p:sldId id="297" r:id="rId11"/>
    <p:sldId id="256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8AF"/>
    <a:srgbClr val="006D67"/>
    <a:srgbClr val="00AAA1"/>
    <a:srgbClr val="FFFFFF"/>
    <a:srgbClr val="E7E7E7"/>
    <a:srgbClr val="A4C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76"/>
    <p:restoredTop sz="96197"/>
  </p:normalViewPr>
  <p:slideViewPr>
    <p:cSldViewPr snapToGrid="0" snapToObjects="1">
      <p:cViewPr varScale="1">
        <p:scale>
          <a:sx n="128" d="100"/>
          <a:sy n="128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06457-A8D9-9044-B278-B7C370197E4A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C3DBA-ED91-D147-85BF-9F67B0A01D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75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9FC21-C19F-B442-AB3D-602BFF2C23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63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9FC21-C19F-B442-AB3D-602BFF2C23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2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9FC21-C19F-B442-AB3D-602BFF2C237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74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9FC21-C19F-B442-AB3D-602BFF2C237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8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75AE7-33D5-404B-99C9-7A3ECCDD36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3A3EFE-C424-BC46-8FB3-DC72EBF37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0AEB5-A934-BE47-9C05-A7D2CA21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C0-E264-6B40-A014-980C9731540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9F687E-B379-3E4A-8AF4-BC65855C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4E13B8-96A1-0249-87E8-0563E6B6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C9EB-6A4D-D240-8907-640A7FED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08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F01AA-44CF-2944-A61C-8EF1EBE48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2BD040-640F-6F47-9B75-98631C930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3037C8-4516-5346-A888-AD3503A70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C0-E264-6B40-A014-980C9731540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1A0F7C-C3BC-E647-B78D-6FB34D488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C654C3-0DD3-A744-87F8-B22A3B1D2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C9EB-6A4D-D240-8907-640A7FED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478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046016-D89A-CC47-8E7D-5E3ACF71E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A407DB-EE5A-9642-8ACD-895191253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47A30F-C389-2143-A64E-913C3856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C0-E264-6B40-A014-980C9731540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64688F-ABE2-6A4D-BC62-F027CB97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05437A-5FC3-E04A-848F-E391A4B7F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C9EB-6A4D-D240-8907-640A7FED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006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023622"/>
            <a:ext cx="10363200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96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B1FC7-D9B1-C046-8BD7-6C1927E91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FDBBB6-D444-B14E-9048-1B995565B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D84BA1-D2FA-DA48-831D-F3ECB3B58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C0-E264-6B40-A014-980C9731540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2BF44-3B48-B148-96FA-862D491E4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753FE-D608-7A4A-BD47-DDFAE2F5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C9EB-6A4D-D240-8907-640A7FED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3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132FE-462F-7E44-BCC1-FD24F012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02B37-817C-8E44-B1A3-D816FF254B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A92781-DDA9-3E4B-8E77-16362408B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C0-E264-6B40-A014-980C9731540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894C83-6A63-E341-A10B-20E88DFA3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66D7B-8D3D-244B-8528-055939984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C9EB-6A4D-D240-8907-640A7FED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14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586166-2FF9-074F-8E65-62F78952F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A1509-ADAD-8F4D-9410-45BBE96FA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550EE5-9E36-DA4A-B781-636035A2E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4513B7-60FA-BA45-BC88-14277A1F8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C0-E264-6B40-A014-980C9731540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4814433-A05E-0B4C-BD49-32C555034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5A979E-6A11-C042-9756-E602518A1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C9EB-6A4D-D240-8907-640A7FED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19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CA644-26C3-4744-A111-7767EEE41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7918A-562D-1B4F-B0ED-83CF22C91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F6EE6B-F351-7E48-B051-02DB739F1B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E746CEE-2A4E-2C44-96E9-18E0E3D85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DD43D2-C826-AD44-BB4E-0607BF66C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FC35FC-0E67-7246-98A4-FCAFFA4E8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C0-E264-6B40-A014-980C9731540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C8487F-6260-7445-9A6D-0E3D2BDE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4FFF79-F1C7-3C4D-80C3-BC8A4C562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C9EB-6A4D-D240-8907-640A7FED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1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8F332-956F-B744-8799-9E777C5E4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46BEE2B-9312-284E-858A-C5BC4DEE7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C0-E264-6B40-A014-980C9731540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FBF2BC-4BEA-C748-86F0-D1CF7FF9D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24CAA4-FA4A-F64E-8110-038482103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C9EB-6A4D-D240-8907-640A7FED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1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DD6DAC0-9514-7A47-A8C0-D6A941A3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C0-E264-6B40-A014-980C9731540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73F4F6-7520-4E47-968A-8AA421B01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FD6DF2-E746-6649-A44C-AF27F95B1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C9EB-6A4D-D240-8907-640A7FED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61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C43F0-4839-6740-8481-D0B8FFA73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B7E7C-5EFD-8849-946B-03AF54255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ECC07A-3533-5248-9832-558089E65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1DA119-16C5-274B-BC6F-43FFD63F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C0-E264-6B40-A014-980C9731540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7EBADA-5686-EC4B-876D-C28D3C1E2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17FDB7-E041-2C4F-8EBC-F858F0E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C9EB-6A4D-D240-8907-640A7FED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61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3954B-908E-4F4A-AC6D-E0EBAAD99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78ADEB7-A9E6-6F4F-B65E-8424965404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4FEA4F-1242-E944-B98A-5C23AC05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85BD07-6B61-E947-8A2E-B47B7EAB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84C0-E264-6B40-A014-980C9731540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EEFACE-0701-AF4F-B684-8D124AF6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BF47B7-EDCE-C34A-A575-8E46599F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C9EB-6A4D-D240-8907-640A7FED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027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3790C-5B53-9E46-A855-F5815F7FF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8D3443-C85B-E340-A204-C19C0A75F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6B44F-7964-4C43-8B1A-14865BE43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984C0-E264-6B40-A014-980C97315403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634111-155E-D34B-840C-F8B4B3C06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CE8FD-37B4-4C43-A925-FC5192D6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2C9EB-6A4D-D240-8907-640A7FEDB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0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7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2956D25-5118-1AC2-CEB9-0A0F55428FA1}"/>
              </a:ext>
            </a:extLst>
          </p:cNvPr>
          <p:cNvSpPr/>
          <p:nvPr/>
        </p:nvSpPr>
        <p:spPr>
          <a:xfrm>
            <a:off x="0" y="0"/>
            <a:ext cx="12192000" cy="6865446"/>
          </a:xfrm>
          <a:prstGeom prst="rect">
            <a:avLst/>
          </a:prstGeom>
          <a:gradFill>
            <a:gsLst>
              <a:gs pos="0">
                <a:srgbClr val="50B8AF"/>
              </a:gs>
              <a:gs pos="100000">
                <a:srgbClr val="006D6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9DBB83-AE0C-4CA1-12FB-7D5ED4DE3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05" y="5643063"/>
            <a:ext cx="732748" cy="789113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D8FAB798-F390-B4EB-84D8-85522887DC8B}"/>
              </a:ext>
            </a:extLst>
          </p:cNvPr>
          <p:cNvSpPr txBox="1">
            <a:spLocks/>
          </p:cNvSpPr>
          <p:nvPr/>
        </p:nvSpPr>
        <p:spPr>
          <a:xfrm>
            <a:off x="1838080" y="547486"/>
            <a:ext cx="3197884" cy="1002559"/>
          </a:xfrm>
          <a:prstGeom prst="rect">
            <a:avLst/>
          </a:prstGeom>
        </p:spPr>
        <p:txBody>
          <a:bodyPr vert="horz" wrap="square" lIns="0" tIns="138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chemeClr val="bg1"/>
                </a:solidFill>
                <a:latin typeface="Navigo-Medium"/>
              </a:rPr>
              <a:t>Центр</a:t>
            </a:r>
          </a:p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chemeClr val="bg1"/>
                </a:solidFill>
                <a:latin typeface="Navigo-Medium"/>
              </a:rPr>
              <a:t>Электронного</a:t>
            </a:r>
          </a:p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chemeClr val="bg1"/>
                </a:solidFill>
                <a:latin typeface="Navigo-Medium"/>
              </a:rPr>
              <a:t>Тестирования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3A409A-8F2A-E815-87DE-5A3AFF0849DF}"/>
              </a:ext>
            </a:extLst>
          </p:cNvPr>
          <p:cNvSpPr txBox="1"/>
          <p:nvPr/>
        </p:nvSpPr>
        <p:spPr>
          <a:xfrm>
            <a:off x="1695428" y="2221050"/>
            <a:ext cx="6118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</a:rPr>
              <a:t>РАБОТАЕМ</a:t>
            </a:r>
          </a:p>
          <a:p>
            <a:r>
              <a:rPr lang="ru-RU" sz="7200" b="1" dirty="0">
                <a:solidFill>
                  <a:schemeClr val="bg1"/>
                </a:solidFill>
              </a:rPr>
              <a:t>С 2013 ГОДА</a:t>
            </a:r>
          </a:p>
        </p:txBody>
      </p:sp>
    </p:spTree>
    <p:extLst>
      <p:ext uri="{BB962C8B-B14F-4D97-AF65-F5344CB8AC3E}">
        <p14:creationId xmlns:p14="http://schemas.microsoft.com/office/powerpoint/2010/main" val="14399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D478AB-7F4F-054B-ADCE-D7B08F2B8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91" y="2466039"/>
            <a:ext cx="4268778" cy="2945312"/>
          </a:xfrm>
          <a:prstGeom prst="rect">
            <a:avLst/>
          </a:prstGeom>
          <a:effectLst>
            <a:outerShdw blurRad="450584" dist="55311" dir="13500000" sx="100447" sy="100447" algn="br" rotWithShape="0">
              <a:prstClr val="black">
                <a:alpha val="11174"/>
              </a:prstClr>
            </a:outerShdw>
          </a:effectLst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3164" y="589294"/>
            <a:ext cx="3681571" cy="334940"/>
          </a:xfrm>
          <a:prstGeom prst="rect">
            <a:avLst/>
          </a:prstGeom>
        </p:spPr>
        <p:txBody>
          <a:bodyPr vert="horz" wrap="square" lIns="0" tIns="13820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rgbClr val="00AAA1"/>
                </a:solidFill>
                <a:latin typeface="Navigo-Medium"/>
              </a:rPr>
              <a:t>РОССИЙСКАЯ РАЗРАБОТКА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263483" y="1191954"/>
            <a:ext cx="6971380" cy="869914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СККЗ полностью российская разработка, включенная Единый реестр российских программ для электронных вычислительных машин и баз данных, запись в реестре №6971 от 07.10.2020 произведена на основании приказа Министерства цифрового развития, связи </a:t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массовых коммуникаций Российской Федерации от 06.10.2020 №515.</a:t>
            </a:r>
          </a:p>
        </p:txBody>
      </p:sp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114A9CB-4CA2-1040-A353-005424C57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87" y="3573075"/>
            <a:ext cx="4996011" cy="2802962"/>
          </a:xfrm>
          <a:prstGeom prst="rect">
            <a:avLst/>
          </a:prstGeom>
          <a:effectLst>
            <a:outerShdw blurRad="265941" dist="38100" dir="14880000" algn="br" rotWithShape="0">
              <a:prstClr val="black">
                <a:alpha val="10226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7E333EA-FFB0-4E55-8C17-3A4DAB1067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32" y="1053758"/>
            <a:ext cx="1017263" cy="113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60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1">
            <a:extLst>
              <a:ext uri="{FF2B5EF4-FFF2-40B4-BE49-F238E27FC236}">
                <a16:creationId xmlns:a16="http://schemas.microsoft.com/office/drawing/2014/main" id="{DC745DA9-9347-8A4D-80BA-F394C5E46C90}"/>
              </a:ext>
            </a:extLst>
          </p:cNvPr>
          <p:cNvSpPr txBox="1">
            <a:spLocks/>
          </p:cNvSpPr>
          <p:nvPr/>
        </p:nvSpPr>
        <p:spPr>
          <a:xfrm>
            <a:off x="1753164" y="594719"/>
            <a:ext cx="8914835" cy="978834"/>
          </a:xfrm>
          <a:prstGeom prst="rect">
            <a:avLst/>
          </a:prstGeom>
        </p:spPr>
        <p:txBody>
          <a:bodyPr vert="horz" wrap="square" lIns="0" tIns="13820" rIns="0" bIns="0" rtlCol="0">
            <a:spAutoFit/>
          </a:bodyPr>
          <a:lstStyle>
            <a:lvl1pPr>
              <a:defRPr sz="2300" b="0" i="0">
                <a:solidFill>
                  <a:srgbClr val="00AAA1"/>
                </a:solidFill>
                <a:latin typeface="Navigo-Medium"/>
                <a:ea typeface="+mj-ea"/>
                <a:cs typeface="Navigo-Medium"/>
              </a:defRPr>
            </a:lvl1pPr>
          </a:lstStyle>
          <a:p>
            <a:r>
              <a:rPr lang="ru-RU" sz="2090" dirty="0"/>
              <a:t>СИСТЕМА КОНТРОЛЯ КАЧЕСТВА ЗНАНИЙ УСПЕШНО ИСПОЛЬЗУЕТСЯ ВО МНОГИХ РЕГИОНАХ СТРАНЫ</a:t>
            </a:r>
            <a:r>
              <a:rPr lang="en-US" sz="2090" dirty="0"/>
              <a:t>*</a:t>
            </a:r>
            <a:r>
              <a:rPr lang="ru-RU" sz="2090" dirty="0"/>
              <a:t> И ПОСТОЯННО РАСШИРЯЕТ ГЕОГРАФИЮ РАСПРОСТРАНЕНИЯ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A964339-8CEF-E195-90EF-BF521B90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54" y="1573554"/>
            <a:ext cx="9440525" cy="49213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5A5CAD-D33C-7CE6-3D55-ABDF2972CF14}"/>
              </a:ext>
            </a:extLst>
          </p:cNvPr>
          <p:cNvSpPr txBox="1"/>
          <p:nvPr/>
        </p:nvSpPr>
        <p:spPr>
          <a:xfrm>
            <a:off x="1151434" y="6371819"/>
            <a:ext cx="60976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b="0" i="0" dirty="0">
                <a:solidFill>
                  <a:srgbClr val="222222"/>
                </a:solidFill>
                <a:effectLst/>
                <a:latin typeface="arial, sans-serif"/>
              </a:rPr>
              <a:t>* </a:t>
            </a:r>
            <a:r>
              <a:rPr lang="ru-RU" sz="1000" b="0" i="0" dirty="0">
                <a:solidFill>
                  <a:srgbClr val="222222"/>
                </a:solidFill>
                <a:effectLst/>
                <a:latin typeface="arial, sans-serif"/>
              </a:rPr>
              <a:t>рисунок, не является картой РФ</a:t>
            </a:r>
            <a:endParaRPr lang="ru-RU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20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0111" y="2260495"/>
            <a:ext cx="7396212" cy="1243146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r>
              <a:rPr lang="ru-RU" sz="3990" b="1" dirty="0">
                <a:solidFill>
                  <a:schemeClr val="bg1"/>
                </a:solidFill>
                <a:latin typeface="Navigo" panose="02070503070706040303" pitchFamily="18" charset="0"/>
              </a:rPr>
              <a:t>Спасибо, по вопросам приобретения обращайтесь</a:t>
            </a:r>
          </a:p>
        </p:txBody>
      </p:sp>
      <p:sp>
        <p:nvSpPr>
          <p:cNvPr id="3" name="object 3"/>
          <p:cNvSpPr/>
          <p:nvPr/>
        </p:nvSpPr>
        <p:spPr>
          <a:xfrm>
            <a:off x="1735172" y="5675308"/>
            <a:ext cx="642614" cy="477354"/>
          </a:xfrm>
          <a:custGeom>
            <a:avLst/>
            <a:gdLst/>
            <a:ahLst/>
            <a:cxnLst/>
            <a:rect l="l" t="t" r="r" b="b"/>
            <a:pathLst>
              <a:path w="708660" h="526415">
                <a:moveTo>
                  <a:pt x="119875" y="233108"/>
                </a:moveTo>
                <a:lnTo>
                  <a:pt x="0" y="233819"/>
                </a:lnTo>
                <a:lnTo>
                  <a:pt x="103794" y="402822"/>
                </a:lnTo>
                <a:lnTo>
                  <a:pt x="163368" y="489607"/>
                </a:lnTo>
                <a:lnTo>
                  <a:pt x="201198" y="521580"/>
                </a:lnTo>
                <a:lnTo>
                  <a:pt x="239763" y="526148"/>
                </a:lnTo>
                <a:lnTo>
                  <a:pt x="349515" y="443937"/>
                </a:lnTo>
                <a:lnTo>
                  <a:pt x="400297" y="385457"/>
                </a:lnTo>
                <a:lnTo>
                  <a:pt x="239763" y="385457"/>
                </a:lnTo>
                <a:lnTo>
                  <a:pt x="199604" y="361653"/>
                </a:lnTo>
                <a:lnTo>
                  <a:pt x="160774" y="309283"/>
                </a:lnTo>
                <a:lnTo>
                  <a:pt x="131465" y="256913"/>
                </a:lnTo>
                <a:lnTo>
                  <a:pt x="119875" y="233108"/>
                </a:lnTo>
                <a:close/>
              </a:path>
              <a:path w="708660" h="526415">
                <a:moveTo>
                  <a:pt x="708456" y="0"/>
                </a:moveTo>
                <a:lnTo>
                  <a:pt x="581494" y="0"/>
                </a:lnTo>
                <a:lnTo>
                  <a:pt x="426072" y="222842"/>
                </a:lnTo>
                <a:lnTo>
                  <a:pt x="338667" y="337275"/>
                </a:lnTo>
                <a:lnTo>
                  <a:pt x="287243" y="379434"/>
                </a:lnTo>
                <a:lnTo>
                  <a:pt x="239763" y="385457"/>
                </a:lnTo>
                <a:lnTo>
                  <a:pt x="400297" y="385457"/>
                </a:lnTo>
                <a:lnTo>
                  <a:pt x="506571" y="263074"/>
                </a:lnTo>
                <a:lnTo>
                  <a:pt x="647396" y="82210"/>
                </a:lnTo>
                <a:lnTo>
                  <a:pt x="7084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/>
          <p:nvPr/>
        </p:nvSpPr>
        <p:spPr>
          <a:xfrm>
            <a:off x="2052740" y="5856967"/>
            <a:ext cx="266604" cy="293092"/>
          </a:xfrm>
          <a:custGeom>
            <a:avLst/>
            <a:gdLst/>
            <a:ahLst/>
            <a:cxnLst/>
            <a:rect l="l" t="t" r="r" b="b"/>
            <a:pathLst>
              <a:path w="294005" h="323215">
                <a:moveTo>
                  <a:pt x="23507" y="274739"/>
                </a:moveTo>
                <a:lnTo>
                  <a:pt x="14412" y="276568"/>
                </a:lnTo>
                <a:lnTo>
                  <a:pt x="6962" y="281560"/>
                </a:lnTo>
                <a:lnTo>
                  <a:pt x="1908" y="288974"/>
                </a:lnTo>
                <a:lnTo>
                  <a:pt x="0" y="298068"/>
                </a:lnTo>
                <a:lnTo>
                  <a:pt x="1766" y="307240"/>
                </a:lnTo>
                <a:lnTo>
                  <a:pt x="6738" y="314759"/>
                </a:lnTo>
                <a:lnTo>
                  <a:pt x="14171" y="319864"/>
                </a:lnTo>
                <a:lnTo>
                  <a:pt x="23317" y="321792"/>
                </a:lnTo>
                <a:lnTo>
                  <a:pt x="163423" y="322999"/>
                </a:lnTo>
                <a:lnTo>
                  <a:pt x="194265" y="319343"/>
                </a:lnTo>
                <a:lnTo>
                  <a:pt x="228723" y="306822"/>
                </a:lnTo>
                <a:lnTo>
                  <a:pt x="260783" y="283107"/>
                </a:lnTo>
                <a:lnTo>
                  <a:pt x="265331" y="275945"/>
                </a:lnTo>
                <a:lnTo>
                  <a:pt x="163639" y="275945"/>
                </a:lnTo>
                <a:lnTo>
                  <a:pt x="23507" y="274739"/>
                </a:lnTo>
                <a:close/>
              </a:path>
              <a:path w="294005" h="323215">
                <a:moveTo>
                  <a:pt x="270116" y="0"/>
                </a:moveTo>
                <a:lnTo>
                  <a:pt x="260960" y="1848"/>
                </a:lnTo>
                <a:lnTo>
                  <a:pt x="253484" y="6889"/>
                </a:lnTo>
                <a:lnTo>
                  <a:pt x="248443" y="14369"/>
                </a:lnTo>
                <a:lnTo>
                  <a:pt x="246595" y="23533"/>
                </a:lnTo>
                <a:lnTo>
                  <a:pt x="246595" y="192773"/>
                </a:lnTo>
                <a:lnTo>
                  <a:pt x="234787" y="239521"/>
                </a:lnTo>
                <a:lnTo>
                  <a:pt x="208194" y="264339"/>
                </a:lnTo>
                <a:lnTo>
                  <a:pt x="180062" y="274167"/>
                </a:lnTo>
                <a:lnTo>
                  <a:pt x="163639" y="275945"/>
                </a:lnTo>
                <a:lnTo>
                  <a:pt x="265331" y="275945"/>
                </a:lnTo>
                <a:lnTo>
                  <a:pt x="284430" y="245867"/>
                </a:lnTo>
                <a:lnTo>
                  <a:pt x="293649" y="192773"/>
                </a:lnTo>
                <a:lnTo>
                  <a:pt x="293649" y="23533"/>
                </a:lnTo>
                <a:lnTo>
                  <a:pt x="291799" y="14369"/>
                </a:lnTo>
                <a:lnTo>
                  <a:pt x="286754" y="6889"/>
                </a:lnTo>
                <a:lnTo>
                  <a:pt x="279274" y="1848"/>
                </a:lnTo>
                <a:lnTo>
                  <a:pt x="2701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5" name="object 5"/>
          <p:cNvSpPr/>
          <p:nvPr/>
        </p:nvSpPr>
        <p:spPr>
          <a:xfrm>
            <a:off x="1835575" y="5660652"/>
            <a:ext cx="341460" cy="136469"/>
          </a:xfrm>
          <a:custGeom>
            <a:avLst/>
            <a:gdLst/>
            <a:ahLst/>
            <a:cxnLst/>
            <a:rect l="l" t="t" r="r" b="b"/>
            <a:pathLst>
              <a:path w="376555" h="150495">
                <a:moveTo>
                  <a:pt x="353225" y="0"/>
                </a:moveTo>
                <a:lnTo>
                  <a:pt x="127317" y="0"/>
                </a:lnTo>
                <a:lnTo>
                  <a:pt x="97168" y="3574"/>
                </a:lnTo>
                <a:lnTo>
                  <a:pt x="63480" y="15815"/>
                </a:lnTo>
                <a:lnTo>
                  <a:pt x="32134" y="39002"/>
                </a:lnTo>
                <a:lnTo>
                  <a:pt x="9014" y="75414"/>
                </a:lnTo>
                <a:lnTo>
                  <a:pt x="0" y="127330"/>
                </a:lnTo>
                <a:lnTo>
                  <a:pt x="1807" y="136281"/>
                </a:lnTo>
                <a:lnTo>
                  <a:pt x="6737" y="143592"/>
                </a:lnTo>
                <a:lnTo>
                  <a:pt x="14048" y="148522"/>
                </a:lnTo>
                <a:lnTo>
                  <a:pt x="22999" y="150329"/>
                </a:lnTo>
                <a:lnTo>
                  <a:pt x="31951" y="148522"/>
                </a:lnTo>
                <a:lnTo>
                  <a:pt x="39262" y="143592"/>
                </a:lnTo>
                <a:lnTo>
                  <a:pt x="44191" y="136281"/>
                </a:lnTo>
                <a:lnTo>
                  <a:pt x="45999" y="127330"/>
                </a:lnTo>
                <a:lnTo>
                  <a:pt x="57548" y="81619"/>
                </a:lnTo>
                <a:lnTo>
                  <a:pt x="83572" y="57351"/>
                </a:lnTo>
                <a:lnTo>
                  <a:pt x="111139" y="47739"/>
                </a:lnTo>
                <a:lnTo>
                  <a:pt x="127317" y="45999"/>
                </a:lnTo>
                <a:lnTo>
                  <a:pt x="353225" y="45999"/>
                </a:lnTo>
                <a:lnTo>
                  <a:pt x="362181" y="44193"/>
                </a:lnTo>
                <a:lnTo>
                  <a:pt x="369492" y="39268"/>
                </a:lnTo>
                <a:lnTo>
                  <a:pt x="374418" y="31961"/>
                </a:lnTo>
                <a:lnTo>
                  <a:pt x="376224" y="23012"/>
                </a:lnTo>
                <a:lnTo>
                  <a:pt x="374418" y="14058"/>
                </a:lnTo>
                <a:lnTo>
                  <a:pt x="369492" y="6743"/>
                </a:lnTo>
                <a:lnTo>
                  <a:pt x="362181" y="1809"/>
                </a:lnTo>
                <a:lnTo>
                  <a:pt x="3532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6" name="object 6"/>
          <p:cNvSpPr/>
          <p:nvPr/>
        </p:nvSpPr>
        <p:spPr>
          <a:xfrm>
            <a:off x="1751636" y="6209700"/>
            <a:ext cx="572940" cy="155471"/>
          </a:xfrm>
          <a:custGeom>
            <a:avLst/>
            <a:gdLst/>
            <a:ahLst/>
            <a:cxnLst/>
            <a:rect l="l" t="t" r="r" b="b"/>
            <a:pathLst>
              <a:path w="631825" h="171450">
                <a:moveTo>
                  <a:pt x="67017" y="3441"/>
                </a:moveTo>
                <a:lnTo>
                  <a:pt x="0" y="3441"/>
                </a:lnTo>
                <a:lnTo>
                  <a:pt x="0" y="13030"/>
                </a:lnTo>
                <a:lnTo>
                  <a:pt x="3035" y="13411"/>
                </a:lnTo>
                <a:lnTo>
                  <a:pt x="9893" y="14363"/>
                </a:lnTo>
                <a:lnTo>
                  <a:pt x="11163" y="18402"/>
                </a:lnTo>
                <a:lnTo>
                  <a:pt x="11163" y="122682"/>
                </a:lnTo>
                <a:lnTo>
                  <a:pt x="9893" y="126707"/>
                </a:lnTo>
                <a:lnTo>
                  <a:pt x="0" y="128054"/>
                </a:lnTo>
                <a:lnTo>
                  <a:pt x="0" y="137629"/>
                </a:lnTo>
                <a:lnTo>
                  <a:pt x="139890" y="137629"/>
                </a:lnTo>
                <a:lnTo>
                  <a:pt x="154027" y="140400"/>
                </a:lnTo>
                <a:lnTo>
                  <a:pt x="162358" y="147431"/>
                </a:lnTo>
                <a:lnTo>
                  <a:pt x="166309" y="156800"/>
                </a:lnTo>
                <a:lnTo>
                  <a:pt x="167309" y="166585"/>
                </a:lnTo>
                <a:lnTo>
                  <a:pt x="167309" y="171373"/>
                </a:lnTo>
                <a:lnTo>
                  <a:pt x="184823" y="171373"/>
                </a:lnTo>
                <a:lnTo>
                  <a:pt x="184823" y="118643"/>
                </a:lnTo>
                <a:lnTo>
                  <a:pt x="55841" y="118643"/>
                </a:lnTo>
                <a:lnTo>
                  <a:pt x="55841" y="18402"/>
                </a:lnTo>
                <a:lnTo>
                  <a:pt x="57111" y="14363"/>
                </a:lnTo>
                <a:lnTo>
                  <a:pt x="63969" y="13411"/>
                </a:lnTo>
                <a:lnTo>
                  <a:pt x="67017" y="13030"/>
                </a:lnTo>
                <a:lnTo>
                  <a:pt x="67017" y="3441"/>
                </a:lnTo>
                <a:close/>
              </a:path>
              <a:path w="631825" h="171450">
                <a:moveTo>
                  <a:pt x="178993" y="3441"/>
                </a:moveTo>
                <a:lnTo>
                  <a:pt x="111950" y="3441"/>
                </a:lnTo>
                <a:lnTo>
                  <a:pt x="111950" y="13030"/>
                </a:lnTo>
                <a:lnTo>
                  <a:pt x="115011" y="13411"/>
                </a:lnTo>
                <a:lnTo>
                  <a:pt x="121856" y="14363"/>
                </a:lnTo>
                <a:lnTo>
                  <a:pt x="123126" y="18402"/>
                </a:lnTo>
                <a:lnTo>
                  <a:pt x="123126" y="118643"/>
                </a:lnTo>
                <a:lnTo>
                  <a:pt x="167817" y="118643"/>
                </a:lnTo>
                <a:lnTo>
                  <a:pt x="167817" y="18402"/>
                </a:lnTo>
                <a:lnTo>
                  <a:pt x="169075" y="14363"/>
                </a:lnTo>
                <a:lnTo>
                  <a:pt x="175933" y="13411"/>
                </a:lnTo>
                <a:lnTo>
                  <a:pt x="178993" y="13030"/>
                </a:lnTo>
                <a:lnTo>
                  <a:pt x="178993" y="3441"/>
                </a:lnTo>
                <a:close/>
              </a:path>
              <a:path w="631825" h="171450">
                <a:moveTo>
                  <a:pt x="274180" y="108877"/>
                </a:moveTo>
                <a:lnTo>
                  <a:pt x="260222" y="108877"/>
                </a:lnTo>
                <a:lnTo>
                  <a:pt x="260222" y="137248"/>
                </a:lnTo>
                <a:lnTo>
                  <a:pt x="273439" y="139034"/>
                </a:lnTo>
                <a:lnTo>
                  <a:pt x="285991" y="140152"/>
                </a:lnTo>
                <a:lnTo>
                  <a:pt x="297781" y="140729"/>
                </a:lnTo>
                <a:lnTo>
                  <a:pt x="308711" y="140893"/>
                </a:lnTo>
                <a:lnTo>
                  <a:pt x="336726" y="138880"/>
                </a:lnTo>
                <a:lnTo>
                  <a:pt x="359387" y="133559"/>
                </a:lnTo>
                <a:lnTo>
                  <a:pt x="377148" y="126009"/>
                </a:lnTo>
                <a:lnTo>
                  <a:pt x="383426" y="121907"/>
                </a:lnTo>
                <a:lnTo>
                  <a:pt x="305155" y="121907"/>
                </a:lnTo>
                <a:lnTo>
                  <a:pt x="291355" y="120787"/>
                </a:lnTo>
                <a:lnTo>
                  <a:pt x="282338" y="117835"/>
                </a:lnTo>
                <a:lnTo>
                  <a:pt x="276986" y="113661"/>
                </a:lnTo>
                <a:lnTo>
                  <a:pt x="274180" y="108877"/>
                </a:lnTo>
                <a:close/>
              </a:path>
              <a:path w="631825" h="171450">
                <a:moveTo>
                  <a:pt x="395015" y="18973"/>
                </a:moveTo>
                <a:lnTo>
                  <a:pt x="324700" y="18973"/>
                </a:lnTo>
                <a:lnTo>
                  <a:pt x="347495" y="22757"/>
                </a:lnTo>
                <a:lnTo>
                  <a:pt x="362475" y="32434"/>
                </a:lnTo>
                <a:lnTo>
                  <a:pt x="370119" y="45489"/>
                </a:lnTo>
                <a:lnTo>
                  <a:pt x="370903" y="59410"/>
                </a:lnTo>
                <a:lnTo>
                  <a:pt x="298805" y="59410"/>
                </a:lnTo>
                <a:lnTo>
                  <a:pt x="298805" y="78384"/>
                </a:lnTo>
                <a:lnTo>
                  <a:pt x="370903" y="78384"/>
                </a:lnTo>
                <a:lnTo>
                  <a:pt x="365163" y="95053"/>
                </a:lnTo>
                <a:lnTo>
                  <a:pt x="351450" y="108918"/>
                </a:lnTo>
                <a:lnTo>
                  <a:pt x="331027" y="118396"/>
                </a:lnTo>
                <a:lnTo>
                  <a:pt x="305155" y="121907"/>
                </a:lnTo>
                <a:lnTo>
                  <a:pt x="383426" y="121907"/>
                </a:lnTo>
                <a:lnTo>
                  <a:pt x="415023" y="80646"/>
                </a:lnTo>
                <a:lnTo>
                  <a:pt x="417118" y="64401"/>
                </a:lnTo>
                <a:lnTo>
                  <a:pt x="416311" y="53474"/>
                </a:lnTo>
                <a:lnTo>
                  <a:pt x="413505" y="42832"/>
                </a:lnTo>
                <a:lnTo>
                  <a:pt x="408091" y="32434"/>
                </a:lnTo>
                <a:lnTo>
                  <a:pt x="399605" y="22415"/>
                </a:lnTo>
                <a:lnTo>
                  <a:pt x="395015" y="18973"/>
                </a:lnTo>
                <a:close/>
              </a:path>
              <a:path w="631825" h="171450">
                <a:moveTo>
                  <a:pt x="327253" y="0"/>
                </a:moveTo>
                <a:lnTo>
                  <a:pt x="309594" y="743"/>
                </a:lnTo>
                <a:lnTo>
                  <a:pt x="289796" y="3802"/>
                </a:lnTo>
                <a:lnTo>
                  <a:pt x="269048" y="10420"/>
                </a:lnTo>
                <a:lnTo>
                  <a:pt x="248539" y="21844"/>
                </a:lnTo>
                <a:lnTo>
                  <a:pt x="272402" y="50025"/>
                </a:lnTo>
                <a:lnTo>
                  <a:pt x="287896" y="44856"/>
                </a:lnTo>
                <a:lnTo>
                  <a:pt x="286880" y="43129"/>
                </a:lnTo>
                <a:lnTo>
                  <a:pt x="285610" y="40627"/>
                </a:lnTo>
                <a:lnTo>
                  <a:pt x="285610" y="38138"/>
                </a:lnTo>
                <a:lnTo>
                  <a:pt x="287326" y="32154"/>
                </a:lnTo>
                <a:lnTo>
                  <a:pt x="293444" y="25898"/>
                </a:lnTo>
                <a:lnTo>
                  <a:pt x="305418" y="20971"/>
                </a:lnTo>
                <a:lnTo>
                  <a:pt x="324700" y="18973"/>
                </a:lnTo>
                <a:lnTo>
                  <a:pt x="395015" y="18973"/>
                </a:lnTo>
                <a:lnTo>
                  <a:pt x="385010" y="11471"/>
                </a:lnTo>
                <a:lnTo>
                  <a:pt x="368373" y="4592"/>
                </a:lnTo>
                <a:lnTo>
                  <a:pt x="349263" y="1021"/>
                </a:lnTo>
                <a:lnTo>
                  <a:pt x="327253" y="0"/>
                </a:lnTo>
                <a:close/>
              </a:path>
              <a:path w="631825" h="171450">
                <a:moveTo>
                  <a:pt x="579348" y="22415"/>
                </a:moveTo>
                <a:lnTo>
                  <a:pt x="534670" y="22415"/>
                </a:lnTo>
                <a:lnTo>
                  <a:pt x="534670" y="122682"/>
                </a:lnTo>
                <a:lnTo>
                  <a:pt x="533387" y="126707"/>
                </a:lnTo>
                <a:lnTo>
                  <a:pt x="523494" y="128054"/>
                </a:lnTo>
                <a:lnTo>
                  <a:pt x="523494" y="137629"/>
                </a:lnTo>
                <a:lnTo>
                  <a:pt x="590511" y="137629"/>
                </a:lnTo>
                <a:lnTo>
                  <a:pt x="590511" y="128054"/>
                </a:lnTo>
                <a:lnTo>
                  <a:pt x="580618" y="126707"/>
                </a:lnTo>
                <a:lnTo>
                  <a:pt x="579348" y="122682"/>
                </a:lnTo>
                <a:lnTo>
                  <a:pt x="579348" y="22415"/>
                </a:lnTo>
                <a:close/>
              </a:path>
              <a:path w="631825" h="171450">
                <a:moveTo>
                  <a:pt x="631647" y="3441"/>
                </a:moveTo>
                <a:lnTo>
                  <a:pt x="480834" y="3441"/>
                </a:lnTo>
                <a:lnTo>
                  <a:pt x="480834" y="34493"/>
                </a:lnTo>
                <a:lnTo>
                  <a:pt x="494030" y="34493"/>
                </a:lnTo>
                <a:lnTo>
                  <a:pt x="494804" y="22987"/>
                </a:lnTo>
                <a:lnTo>
                  <a:pt x="504698" y="22415"/>
                </a:lnTo>
                <a:lnTo>
                  <a:pt x="631647" y="22415"/>
                </a:lnTo>
                <a:lnTo>
                  <a:pt x="631647" y="3441"/>
                </a:lnTo>
                <a:close/>
              </a:path>
              <a:path w="631825" h="171450">
                <a:moveTo>
                  <a:pt x="631647" y="22415"/>
                </a:moveTo>
                <a:lnTo>
                  <a:pt x="607771" y="22415"/>
                </a:lnTo>
                <a:lnTo>
                  <a:pt x="617689" y="22987"/>
                </a:lnTo>
                <a:lnTo>
                  <a:pt x="618439" y="34493"/>
                </a:lnTo>
                <a:lnTo>
                  <a:pt x="631647" y="34493"/>
                </a:lnTo>
                <a:lnTo>
                  <a:pt x="631647" y="2241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B38F59FE-CCCF-064F-B681-1CE978DEB7FA}"/>
              </a:ext>
            </a:extLst>
          </p:cNvPr>
          <p:cNvSpPr txBox="1"/>
          <p:nvPr/>
        </p:nvSpPr>
        <p:spPr>
          <a:xfrm>
            <a:off x="1740111" y="3981786"/>
            <a:ext cx="8432685" cy="1354843"/>
          </a:xfrm>
          <a:prstGeom prst="rect">
            <a:avLst/>
          </a:prstGeom>
        </p:spPr>
        <p:txBody>
          <a:bodyPr vert="horz" wrap="square" lIns="0" tIns="14971" rIns="0" bIns="0" rtlCol="0">
            <a:spAutoFit/>
          </a:bodyPr>
          <a:lstStyle/>
          <a:p>
            <a:pPr algn="ctr"/>
            <a:r>
              <a:rPr lang="ru-RU" sz="4353" dirty="0">
                <a:solidFill>
                  <a:schemeClr val="bg1"/>
                </a:solidFill>
                <a:latin typeface="Navigo" panose="02070503070706040303" pitchFamily="18" charset="0"/>
              </a:rPr>
              <a:t>По тел: 8-499 968-61-60</a:t>
            </a:r>
          </a:p>
          <a:p>
            <a:pPr algn="ctr"/>
            <a:r>
              <a:rPr lang="ru-RU" sz="4353" dirty="0" err="1">
                <a:solidFill>
                  <a:schemeClr val="bg1"/>
                </a:solidFill>
                <a:latin typeface="Navigo" panose="02070503070706040303" pitchFamily="18" charset="0"/>
              </a:rPr>
              <a:t>postavka@cetest</a:t>
            </a:r>
            <a:r>
              <a:rPr lang="en-US" sz="4353" dirty="0">
                <a:solidFill>
                  <a:schemeClr val="bg1"/>
                </a:solidFill>
                <a:latin typeface="Navigo" panose="02070503070706040303" pitchFamily="18" charset="0"/>
              </a:rPr>
              <a:t>.</a:t>
            </a:r>
            <a:r>
              <a:rPr lang="ru-RU" sz="4353" dirty="0" err="1">
                <a:solidFill>
                  <a:schemeClr val="bg1"/>
                </a:solidFill>
                <a:latin typeface="Navigo" panose="02070503070706040303" pitchFamily="18" charset="0"/>
              </a:rPr>
              <a:t>ru</a:t>
            </a:r>
            <a:r>
              <a:rPr lang="ru-RU" sz="4353" dirty="0">
                <a:solidFill>
                  <a:schemeClr val="bg1"/>
                </a:solidFill>
                <a:latin typeface="Navigo" panose="02070503070706040303" pitchFamily="18" charset="0"/>
              </a:rPr>
              <a:t>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234B5E3-B275-B3DA-9A94-41238053B93F}"/>
              </a:ext>
            </a:extLst>
          </p:cNvPr>
          <p:cNvSpPr/>
          <p:nvPr/>
        </p:nvSpPr>
        <p:spPr>
          <a:xfrm>
            <a:off x="-1" y="0"/>
            <a:ext cx="12192000" cy="6865446"/>
          </a:xfrm>
          <a:prstGeom prst="rect">
            <a:avLst/>
          </a:prstGeom>
          <a:gradFill>
            <a:gsLst>
              <a:gs pos="0">
                <a:srgbClr val="50B8AF"/>
              </a:gs>
              <a:gs pos="100000">
                <a:srgbClr val="006D6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C696AA7-3028-EAF6-339A-A55D14388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05" y="5643063"/>
            <a:ext cx="732748" cy="789113"/>
          </a:xfrm>
          <a:prstGeom prst="rect">
            <a:avLst/>
          </a:prstGeom>
        </p:spPr>
      </p:pic>
      <p:sp>
        <p:nvSpPr>
          <p:cNvPr id="15" name="object 3">
            <a:extLst>
              <a:ext uri="{FF2B5EF4-FFF2-40B4-BE49-F238E27FC236}">
                <a16:creationId xmlns:a16="http://schemas.microsoft.com/office/drawing/2014/main" id="{C09A297F-0953-82B5-95DA-3BD8B2DA2547}"/>
              </a:ext>
            </a:extLst>
          </p:cNvPr>
          <p:cNvSpPr txBox="1">
            <a:spLocks/>
          </p:cNvSpPr>
          <p:nvPr/>
        </p:nvSpPr>
        <p:spPr>
          <a:xfrm>
            <a:off x="1838080" y="547486"/>
            <a:ext cx="3197884" cy="1002559"/>
          </a:xfrm>
          <a:prstGeom prst="rect">
            <a:avLst/>
          </a:prstGeom>
        </p:spPr>
        <p:txBody>
          <a:bodyPr vert="horz" wrap="square" lIns="0" tIns="138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chemeClr val="bg1"/>
                </a:solidFill>
                <a:latin typeface="Navigo-Medium"/>
              </a:rPr>
              <a:t>Центр</a:t>
            </a:r>
          </a:p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chemeClr val="bg1"/>
                </a:solidFill>
                <a:latin typeface="Navigo-Medium"/>
              </a:rPr>
              <a:t>Электронного</a:t>
            </a:r>
          </a:p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chemeClr val="bg1"/>
                </a:solidFill>
                <a:latin typeface="Navigo-Medium"/>
              </a:rPr>
              <a:t>Тестирования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9204A2-6F2F-4011-7EA5-019133FBE462}"/>
              </a:ext>
            </a:extLst>
          </p:cNvPr>
          <p:cNvSpPr txBox="1"/>
          <p:nvPr/>
        </p:nvSpPr>
        <p:spPr>
          <a:xfrm>
            <a:off x="2730812" y="1909959"/>
            <a:ext cx="94611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Спасибо, </a:t>
            </a:r>
          </a:p>
          <a:p>
            <a:r>
              <a:rPr lang="ru-RU" sz="3600" dirty="0">
                <a:solidFill>
                  <a:schemeClr val="bg1"/>
                </a:solidFill>
              </a:rPr>
              <a:t>по вопросам приобретения обращайтесь: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8F306A-B24C-BD27-CD28-2B836ADFC620}"/>
              </a:ext>
            </a:extLst>
          </p:cNvPr>
          <p:cNvSpPr txBox="1"/>
          <p:nvPr/>
        </p:nvSpPr>
        <p:spPr>
          <a:xfrm>
            <a:off x="2743413" y="3218912"/>
            <a:ext cx="8432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Тел.: 8 499 968-61-60</a:t>
            </a:r>
          </a:p>
          <a:p>
            <a:r>
              <a:rPr lang="en-US" sz="4800" b="1" dirty="0" err="1">
                <a:solidFill>
                  <a:schemeClr val="bg1"/>
                </a:solidFill>
              </a:rPr>
              <a:t>postavka@cetest.ru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618AAA05-5266-A34F-9249-6552999ABE70}"/>
              </a:ext>
            </a:extLst>
          </p:cNvPr>
          <p:cNvGrpSpPr/>
          <p:nvPr/>
        </p:nvGrpSpPr>
        <p:grpSpPr>
          <a:xfrm>
            <a:off x="2374158" y="1177164"/>
            <a:ext cx="7809424" cy="2441755"/>
            <a:chOff x="788160" y="1724025"/>
            <a:chExt cx="8612058" cy="2692714"/>
          </a:xfrm>
        </p:grpSpPr>
        <p:sp>
          <p:nvSpPr>
            <p:cNvPr id="2" name="object 2"/>
            <p:cNvSpPr txBox="1"/>
            <p:nvPr/>
          </p:nvSpPr>
          <p:spPr>
            <a:xfrm>
              <a:off x="1747434" y="1724025"/>
              <a:ext cx="7652784" cy="2692714"/>
            </a:xfrm>
            <a:prstGeom prst="rect">
              <a:avLst/>
            </a:prstGeom>
          </p:spPr>
          <p:txBody>
            <a:bodyPr vert="horz" wrap="square" lIns="0" tIns="8061" rIns="0" bIns="0" rtlCol="0"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Приказ Федеральной службы по надзору в сфере образования и науки от 16.08.2021 № 1139 «О проведении Федеральной службой по надзору в сфере образования и науки мониторинга качества подготовки обучающихся общеобразовательных организаций </a:t>
              </a:r>
              <a:b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</a:b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в форме всероссийских проверочных работ в 2022 году».</a:t>
              </a:r>
            </a:p>
            <a:p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Для минимизации стрессовых воздействий на детей, а также для распределения учебной предусмотрен целый ряд требований к организации контрольных работ. Одно из первостепенных требований - в течение учебного дня не следует проводить более одной контрольной работы (п. 10. 8. СанПиН 2.4.2.2821-10 утв. Постановлением Главного государственного санитарного врача РФ от 29.12.2010 № 189). </a:t>
              </a:r>
            </a:p>
            <a:p>
              <a:endParaRPr lang="ru-RU" sz="1814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88160" y="2984310"/>
              <a:ext cx="558799" cy="457200"/>
            </a:xfrm>
            <a:custGeom>
              <a:avLst/>
              <a:gdLst/>
              <a:ahLst/>
              <a:cxnLst/>
              <a:rect l="l" t="t" r="r" b="b"/>
              <a:pathLst>
                <a:path w="558800" h="457200">
                  <a:moveTo>
                    <a:pt x="23895" y="0"/>
                  </a:moveTo>
                  <a:lnTo>
                    <a:pt x="12049" y="3779"/>
                  </a:lnTo>
                  <a:lnTo>
                    <a:pt x="3369" y="12684"/>
                  </a:lnTo>
                  <a:lnTo>
                    <a:pt x="0" y="25388"/>
                  </a:lnTo>
                  <a:lnTo>
                    <a:pt x="0" y="431788"/>
                  </a:lnTo>
                  <a:lnTo>
                    <a:pt x="3369" y="444486"/>
                  </a:lnTo>
                  <a:lnTo>
                    <a:pt x="12049" y="453386"/>
                  </a:lnTo>
                  <a:lnTo>
                    <a:pt x="23895" y="457165"/>
                  </a:lnTo>
                  <a:lnTo>
                    <a:pt x="36766" y="454496"/>
                  </a:lnTo>
                  <a:lnTo>
                    <a:pt x="87566" y="429096"/>
                  </a:lnTo>
                  <a:lnTo>
                    <a:pt x="95516" y="422895"/>
                  </a:lnTo>
                  <a:lnTo>
                    <a:pt x="100303" y="414418"/>
                  </a:lnTo>
                  <a:lnTo>
                    <a:pt x="101562" y="404764"/>
                  </a:lnTo>
                  <a:lnTo>
                    <a:pt x="98933" y="395035"/>
                  </a:lnTo>
                  <a:lnTo>
                    <a:pt x="95273" y="390348"/>
                  </a:lnTo>
                  <a:lnTo>
                    <a:pt x="50800" y="390348"/>
                  </a:lnTo>
                  <a:lnTo>
                    <a:pt x="50800" y="66600"/>
                  </a:lnTo>
                  <a:lnTo>
                    <a:pt x="95448" y="66600"/>
                  </a:lnTo>
                  <a:lnTo>
                    <a:pt x="98933" y="62142"/>
                  </a:lnTo>
                  <a:lnTo>
                    <a:pt x="101562" y="52407"/>
                  </a:lnTo>
                  <a:lnTo>
                    <a:pt x="100303" y="42752"/>
                  </a:lnTo>
                  <a:lnTo>
                    <a:pt x="95516" y="34274"/>
                  </a:lnTo>
                  <a:lnTo>
                    <a:pt x="87566" y="28068"/>
                  </a:lnTo>
                  <a:lnTo>
                    <a:pt x="36766" y="2668"/>
                  </a:lnTo>
                  <a:lnTo>
                    <a:pt x="23895" y="0"/>
                  </a:lnTo>
                  <a:close/>
                </a:path>
                <a:path w="558800" h="457200">
                  <a:moveTo>
                    <a:pt x="74581" y="381031"/>
                  </a:moveTo>
                  <a:lnTo>
                    <a:pt x="64846" y="383668"/>
                  </a:lnTo>
                  <a:lnTo>
                    <a:pt x="50800" y="390348"/>
                  </a:lnTo>
                  <a:lnTo>
                    <a:pt x="95273" y="390348"/>
                  </a:lnTo>
                  <a:lnTo>
                    <a:pt x="92719" y="387077"/>
                  </a:lnTo>
                  <a:lnTo>
                    <a:pt x="84237" y="382289"/>
                  </a:lnTo>
                  <a:lnTo>
                    <a:pt x="74581" y="381031"/>
                  </a:lnTo>
                  <a:close/>
                </a:path>
                <a:path w="558800" h="457200">
                  <a:moveTo>
                    <a:pt x="95448" y="66600"/>
                  </a:moveTo>
                  <a:lnTo>
                    <a:pt x="50800" y="66600"/>
                  </a:lnTo>
                  <a:lnTo>
                    <a:pt x="64846" y="73496"/>
                  </a:lnTo>
                  <a:lnTo>
                    <a:pt x="74581" y="76133"/>
                  </a:lnTo>
                  <a:lnTo>
                    <a:pt x="84237" y="74877"/>
                  </a:lnTo>
                  <a:lnTo>
                    <a:pt x="92719" y="70092"/>
                  </a:lnTo>
                  <a:lnTo>
                    <a:pt x="95448" y="66600"/>
                  </a:lnTo>
                  <a:close/>
                </a:path>
                <a:path w="558800" h="457200">
                  <a:moveTo>
                    <a:pt x="150895" y="0"/>
                  </a:moveTo>
                  <a:lnTo>
                    <a:pt x="139049" y="3779"/>
                  </a:lnTo>
                  <a:lnTo>
                    <a:pt x="130369" y="12684"/>
                  </a:lnTo>
                  <a:lnTo>
                    <a:pt x="127000" y="25388"/>
                  </a:lnTo>
                  <a:lnTo>
                    <a:pt x="127000" y="431788"/>
                  </a:lnTo>
                  <a:lnTo>
                    <a:pt x="130369" y="444486"/>
                  </a:lnTo>
                  <a:lnTo>
                    <a:pt x="139049" y="453386"/>
                  </a:lnTo>
                  <a:lnTo>
                    <a:pt x="150895" y="457165"/>
                  </a:lnTo>
                  <a:lnTo>
                    <a:pt x="163766" y="454496"/>
                  </a:lnTo>
                  <a:lnTo>
                    <a:pt x="214566" y="429096"/>
                  </a:lnTo>
                  <a:lnTo>
                    <a:pt x="222516" y="422895"/>
                  </a:lnTo>
                  <a:lnTo>
                    <a:pt x="227303" y="414418"/>
                  </a:lnTo>
                  <a:lnTo>
                    <a:pt x="228562" y="404764"/>
                  </a:lnTo>
                  <a:lnTo>
                    <a:pt x="225933" y="395035"/>
                  </a:lnTo>
                  <a:lnTo>
                    <a:pt x="222273" y="390348"/>
                  </a:lnTo>
                  <a:lnTo>
                    <a:pt x="177800" y="390348"/>
                  </a:lnTo>
                  <a:lnTo>
                    <a:pt x="177800" y="66600"/>
                  </a:lnTo>
                  <a:lnTo>
                    <a:pt x="222448" y="66600"/>
                  </a:lnTo>
                  <a:lnTo>
                    <a:pt x="225933" y="62142"/>
                  </a:lnTo>
                  <a:lnTo>
                    <a:pt x="228562" y="52407"/>
                  </a:lnTo>
                  <a:lnTo>
                    <a:pt x="227303" y="42752"/>
                  </a:lnTo>
                  <a:lnTo>
                    <a:pt x="222516" y="34274"/>
                  </a:lnTo>
                  <a:lnTo>
                    <a:pt x="214566" y="28068"/>
                  </a:lnTo>
                  <a:lnTo>
                    <a:pt x="163766" y="2668"/>
                  </a:lnTo>
                  <a:lnTo>
                    <a:pt x="150895" y="0"/>
                  </a:lnTo>
                  <a:close/>
                </a:path>
                <a:path w="558800" h="457200">
                  <a:moveTo>
                    <a:pt x="201581" y="381031"/>
                  </a:moveTo>
                  <a:lnTo>
                    <a:pt x="191846" y="383668"/>
                  </a:lnTo>
                  <a:lnTo>
                    <a:pt x="177800" y="390348"/>
                  </a:lnTo>
                  <a:lnTo>
                    <a:pt x="222273" y="390348"/>
                  </a:lnTo>
                  <a:lnTo>
                    <a:pt x="219719" y="387077"/>
                  </a:lnTo>
                  <a:lnTo>
                    <a:pt x="211237" y="382289"/>
                  </a:lnTo>
                  <a:lnTo>
                    <a:pt x="201581" y="381031"/>
                  </a:lnTo>
                  <a:close/>
                </a:path>
                <a:path w="558800" h="457200">
                  <a:moveTo>
                    <a:pt x="222448" y="66600"/>
                  </a:moveTo>
                  <a:lnTo>
                    <a:pt x="177800" y="66600"/>
                  </a:lnTo>
                  <a:lnTo>
                    <a:pt x="191846" y="73496"/>
                  </a:lnTo>
                  <a:lnTo>
                    <a:pt x="201581" y="76133"/>
                  </a:lnTo>
                  <a:lnTo>
                    <a:pt x="211237" y="74877"/>
                  </a:lnTo>
                  <a:lnTo>
                    <a:pt x="219719" y="70092"/>
                  </a:lnTo>
                  <a:lnTo>
                    <a:pt x="222448" y="66600"/>
                  </a:lnTo>
                  <a:close/>
                </a:path>
                <a:path w="558800" h="457200">
                  <a:moveTo>
                    <a:pt x="284391" y="471"/>
                  </a:moveTo>
                  <a:lnTo>
                    <a:pt x="273009" y="785"/>
                  </a:lnTo>
                  <a:lnTo>
                    <a:pt x="263299" y="5738"/>
                  </a:lnTo>
                  <a:lnTo>
                    <a:pt x="256537" y="14287"/>
                  </a:lnTo>
                  <a:lnTo>
                    <a:pt x="254000" y="25388"/>
                  </a:lnTo>
                  <a:lnTo>
                    <a:pt x="254000" y="431788"/>
                  </a:lnTo>
                  <a:lnTo>
                    <a:pt x="256537" y="442882"/>
                  </a:lnTo>
                  <a:lnTo>
                    <a:pt x="263299" y="451427"/>
                  </a:lnTo>
                  <a:lnTo>
                    <a:pt x="273009" y="456379"/>
                  </a:lnTo>
                  <a:lnTo>
                    <a:pt x="284391" y="456693"/>
                  </a:lnTo>
                  <a:lnTo>
                    <a:pt x="538391" y="405893"/>
                  </a:lnTo>
                  <a:lnTo>
                    <a:pt x="546589" y="402696"/>
                  </a:lnTo>
                  <a:lnTo>
                    <a:pt x="548303" y="401207"/>
                  </a:lnTo>
                  <a:lnTo>
                    <a:pt x="304800" y="401207"/>
                  </a:lnTo>
                  <a:lnTo>
                    <a:pt x="304800" y="56605"/>
                  </a:lnTo>
                  <a:lnTo>
                    <a:pt x="549048" y="56605"/>
                  </a:lnTo>
                  <a:lnTo>
                    <a:pt x="546589" y="54468"/>
                  </a:lnTo>
                  <a:lnTo>
                    <a:pt x="538391" y="51271"/>
                  </a:lnTo>
                  <a:lnTo>
                    <a:pt x="284391" y="471"/>
                  </a:lnTo>
                  <a:close/>
                </a:path>
                <a:path w="558800" h="457200">
                  <a:moveTo>
                    <a:pt x="549048" y="56605"/>
                  </a:moveTo>
                  <a:lnTo>
                    <a:pt x="304800" y="56605"/>
                  </a:lnTo>
                  <a:lnTo>
                    <a:pt x="508000" y="97016"/>
                  </a:lnTo>
                  <a:lnTo>
                    <a:pt x="508000" y="360122"/>
                  </a:lnTo>
                  <a:lnTo>
                    <a:pt x="304800" y="401207"/>
                  </a:lnTo>
                  <a:lnTo>
                    <a:pt x="548303" y="401207"/>
                  </a:lnTo>
                  <a:lnTo>
                    <a:pt x="553048" y="397084"/>
                  </a:lnTo>
                  <a:lnTo>
                    <a:pt x="557280" y="389650"/>
                  </a:lnTo>
                  <a:lnTo>
                    <a:pt x="558800" y="380988"/>
                  </a:lnTo>
                  <a:lnTo>
                    <a:pt x="558800" y="76188"/>
                  </a:lnTo>
                  <a:lnTo>
                    <a:pt x="557280" y="67519"/>
                  </a:lnTo>
                  <a:lnTo>
                    <a:pt x="553048" y="60082"/>
                  </a:lnTo>
                  <a:lnTo>
                    <a:pt x="549048" y="56605"/>
                  </a:lnTo>
                  <a:close/>
                </a:path>
              </a:pathLst>
            </a:custGeom>
            <a:solidFill>
              <a:srgbClr val="00AAA1"/>
            </a:solidFill>
          </p:spPr>
          <p:txBody>
            <a:bodyPr wrap="square" lIns="0" tIns="0" rIns="0" bIns="0" rtlCol="0"/>
            <a:lstStyle/>
            <a:p>
              <a:endParaRPr sz="1632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2C624AF4-10FF-AA47-8BDC-637D246D3555}"/>
              </a:ext>
            </a:extLst>
          </p:cNvPr>
          <p:cNvGrpSpPr/>
          <p:nvPr/>
        </p:nvGrpSpPr>
        <p:grpSpPr>
          <a:xfrm>
            <a:off x="1700850" y="3762414"/>
            <a:ext cx="9030928" cy="2738175"/>
            <a:chOff x="1460142" y="4076274"/>
            <a:chExt cx="9817467" cy="3275736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F8A0DA69-0BFF-CD4B-9091-DF4C4C858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0142" y="4076274"/>
              <a:ext cx="5597040" cy="2364592"/>
            </a:xfrm>
            <a:prstGeom prst="rect">
              <a:avLst/>
            </a:prstGeom>
            <a:effectLst>
              <a:outerShdw blurRad="494273" dir="4920000" sx="99051" sy="99051" algn="br" rotWithShape="0">
                <a:prstClr val="black">
                  <a:alpha val="16526"/>
                </a:prstClr>
              </a:outerShd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3CE2778-25EC-734A-A138-3AF315F1D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569" y="4987418"/>
              <a:ext cx="5597040" cy="2364592"/>
            </a:xfrm>
            <a:prstGeom prst="rect">
              <a:avLst/>
            </a:prstGeom>
            <a:effectLst>
              <a:outerShdw blurRad="539174" dir="5417975" sx="101000" sy="101000" algn="br" rotWithShape="0">
                <a:prstClr val="black">
                  <a:alpha val="18579"/>
                </a:prstClr>
              </a:outerShdw>
            </a:effectLst>
          </p:spPr>
        </p:pic>
      </p:grpSp>
      <p:sp>
        <p:nvSpPr>
          <p:cNvPr id="11" name="object 6">
            <a:extLst>
              <a:ext uri="{FF2B5EF4-FFF2-40B4-BE49-F238E27FC236}">
                <a16:creationId xmlns:a16="http://schemas.microsoft.com/office/drawing/2014/main" id="{5BCB475D-678B-45F9-9E8A-7FBBC0B4AADA}"/>
              </a:ext>
            </a:extLst>
          </p:cNvPr>
          <p:cNvSpPr/>
          <p:nvPr/>
        </p:nvSpPr>
        <p:spPr>
          <a:xfrm>
            <a:off x="2374159" y="1238707"/>
            <a:ext cx="506720" cy="414589"/>
          </a:xfrm>
          <a:custGeom>
            <a:avLst/>
            <a:gdLst/>
            <a:ahLst/>
            <a:cxnLst/>
            <a:rect l="l" t="t" r="r" b="b"/>
            <a:pathLst>
              <a:path w="558800" h="457200">
                <a:moveTo>
                  <a:pt x="23895" y="0"/>
                </a:moveTo>
                <a:lnTo>
                  <a:pt x="12049" y="3779"/>
                </a:lnTo>
                <a:lnTo>
                  <a:pt x="3369" y="12684"/>
                </a:lnTo>
                <a:lnTo>
                  <a:pt x="0" y="25388"/>
                </a:lnTo>
                <a:lnTo>
                  <a:pt x="0" y="431788"/>
                </a:lnTo>
                <a:lnTo>
                  <a:pt x="3369" y="444486"/>
                </a:lnTo>
                <a:lnTo>
                  <a:pt x="12049" y="453386"/>
                </a:lnTo>
                <a:lnTo>
                  <a:pt x="23895" y="457165"/>
                </a:lnTo>
                <a:lnTo>
                  <a:pt x="36766" y="454496"/>
                </a:lnTo>
                <a:lnTo>
                  <a:pt x="87566" y="429096"/>
                </a:lnTo>
                <a:lnTo>
                  <a:pt x="95516" y="422895"/>
                </a:lnTo>
                <a:lnTo>
                  <a:pt x="100303" y="414418"/>
                </a:lnTo>
                <a:lnTo>
                  <a:pt x="101562" y="404764"/>
                </a:lnTo>
                <a:lnTo>
                  <a:pt x="98933" y="395035"/>
                </a:lnTo>
                <a:lnTo>
                  <a:pt x="95273" y="390348"/>
                </a:lnTo>
                <a:lnTo>
                  <a:pt x="50800" y="390348"/>
                </a:lnTo>
                <a:lnTo>
                  <a:pt x="50800" y="66600"/>
                </a:lnTo>
                <a:lnTo>
                  <a:pt x="95448" y="66600"/>
                </a:lnTo>
                <a:lnTo>
                  <a:pt x="98933" y="62142"/>
                </a:lnTo>
                <a:lnTo>
                  <a:pt x="101562" y="52407"/>
                </a:lnTo>
                <a:lnTo>
                  <a:pt x="100303" y="42752"/>
                </a:lnTo>
                <a:lnTo>
                  <a:pt x="95516" y="34274"/>
                </a:lnTo>
                <a:lnTo>
                  <a:pt x="87566" y="28068"/>
                </a:lnTo>
                <a:lnTo>
                  <a:pt x="36766" y="2668"/>
                </a:lnTo>
                <a:lnTo>
                  <a:pt x="23895" y="0"/>
                </a:lnTo>
                <a:close/>
              </a:path>
              <a:path w="558800" h="457200">
                <a:moveTo>
                  <a:pt x="74581" y="381031"/>
                </a:moveTo>
                <a:lnTo>
                  <a:pt x="64846" y="383668"/>
                </a:lnTo>
                <a:lnTo>
                  <a:pt x="50800" y="390348"/>
                </a:lnTo>
                <a:lnTo>
                  <a:pt x="95273" y="390348"/>
                </a:lnTo>
                <a:lnTo>
                  <a:pt x="92719" y="387077"/>
                </a:lnTo>
                <a:lnTo>
                  <a:pt x="84237" y="382289"/>
                </a:lnTo>
                <a:lnTo>
                  <a:pt x="74581" y="381031"/>
                </a:lnTo>
                <a:close/>
              </a:path>
              <a:path w="558800" h="457200">
                <a:moveTo>
                  <a:pt x="95448" y="66600"/>
                </a:moveTo>
                <a:lnTo>
                  <a:pt x="50800" y="66600"/>
                </a:lnTo>
                <a:lnTo>
                  <a:pt x="64846" y="73496"/>
                </a:lnTo>
                <a:lnTo>
                  <a:pt x="74581" y="76133"/>
                </a:lnTo>
                <a:lnTo>
                  <a:pt x="84237" y="74877"/>
                </a:lnTo>
                <a:lnTo>
                  <a:pt x="92719" y="70092"/>
                </a:lnTo>
                <a:lnTo>
                  <a:pt x="95448" y="66600"/>
                </a:lnTo>
                <a:close/>
              </a:path>
              <a:path w="558800" h="457200">
                <a:moveTo>
                  <a:pt x="150895" y="0"/>
                </a:moveTo>
                <a:lnTo>
                  <a:pt x="139049" y="3779"/>
                </a:lnTo>
                <a:lnTo>
                  <a:pt x="130369" y="12684"/>
                </a:lnTo>
                <a:lnTo>
                  <a:pt x="127000" y="25388"/>
                </a:lnTo>
                <a:lnTo>
                  <a:pt x="127000" y="431788"/>
                </a:lnTo>
                <a:lnTo>
                  <a:pt x="130369" y="444486"/>
                </a:lnTo>
                <a:lnTo>
                  <a:pt x="139049" y="453386"/>
                </a:lnTo>
                <a:lnTo>
                  <a:pt x="150895" y="457165"/>
                </a:lnTo>
                <a:lnTo>
                  <a:pt x="163766" y="454496"/>
                </a:lnTo>
                <a:lnTo>
                  <a:pt x="214566" y="429096"/>
                </a:lnTo>
                <a:lnTo>
                  <a:pt x="222516" y="422895"/>
                </a:lnTo>
                <a:lnTo>
                  <a:pt x="227303" y="414418"/>
                </a:lnTo>
                <a:lnTo>
                  <a:pt x="228562" y="404764"/>
                </a:lnTo>
                <a:lnTo>
                  <a:pt x="225933" y="395035"/>
                </a:lnTo>
                <a:lnTo>
                  <a:pt x="222273" y="390348"/>
                </a:lnTo>
                <a:lnTo>
                  <a:pt x="177800" y="390348"/>
                </a:lnTo>
                <a:lnTo>
                  <a:pt x="177800" y="66600"/>
                </a:lnTo>
                <a:lnTo>
                  <a:pt x="222448" y="66600"/>
                </a:lnTo>
                <a:lnTo>
                  <a:pt x="225933" y="62142"/>
                </a:lnTo>
                <a:lnTo>
                  <a:pt x="228562" y="52407"/>
                </a:lnTo>
                <a:lnTo>
                  <a:pt x="227303" y="42752"/>
                </a:lnTo>
                <a:lnTo>
                  <a:pt x="222516" y="34274"/>
                </a:lnTo>
                <a:lnTo>
                  <a:pt x="214566" y="28068"/>
                </a:lnTo>
                <a:lnTo>
                  <a:pt x="163766" y="2668"/>
                </a:lnTo>
                <a:lnTo>
                  <a:pt x="150895" y="0"/>
                </a:lnTo>
                <a:close/>
              </a:path>
              <a:path w="558800" h="457200">
                <a:moveTo>
                  <a:pt x="201581" y="381031"/>
                </a:moveTo>
                <a:lnTo>
                  <a:pt x="191846" y="383668"/>
                </a:lnTo>
                <a:lnTo>
                  <a:pt x="177800" y="390348"/>
                </a:lnTo>
                <a:lnTo>
                  <a:pt x="222273" y="390348"/>
                </a:lnTo>
                <a:lnTo>
                  <a:pt x="219719" y="387077"/>
                </a:lnTo>
                <a:lnTo>
                  <a:pt x="211237" y="382289"/>
                </a:lnTo>
                <a:lnTo>
                  <a:pt x="201581" y="381031"/>
                </a:lnTo>
                <a:close/>
              </a:path>
              <a:path w="558800" h="457200">
                <a:moveTo>
                  <a:pt x="222448" y="66600"/>
                </a:moveTo>
                <a:lnTo>
                  <a:pt x="177800" y="66600"/>
                </a:lnTo>
                <a:lnTo>
                  <a:pt x="191846" y="73496"/>
                </a:lnTo>
                <a:lnTo>
                  <a:pt x="201581" y="76133"/>
                </a:lnTo>
                <a:lnTo>
                  <a:pt x="211237" y="74877"/>
                </a:lnTo>
                <a:lnTo>
                  <a:pt x="219719" y="70092"/>
                </a:lnTo>
                <a:lnTo>
                  <a:pt x="222448" y="66600"/>
                </a:lnTo>
                <a:close/>
              </a:path>
              <a:path w="558800" h="457200">
                <a:moveTo>
                  <a:pt x="284391" y="471"/>
                </a:moveTo>
                <a:lnTo>
                  <a:pt x="273009" y="785"/>
                </a:lnTo>
                <a:lnTo>
                  <a:pt x="263299" y="5738"/>
                </a:lnTo>
                <a:lnTo>
                  <a:pt x="256537" y="14287"/>
                </a:lnTo>
                <a:lnTo>
                  <a:pt x="254000" y="25388"/>
                </a:lnTo>
                <a:lnTo>
                  <a:pt x="254000" y="431788"/>
                </a:lnTo>
                <a:lnTo>
                  <a:pt x="256537" y="442882"/>
                </a:lnTo>
                <a:lnTo>
                  <a:pt x="263299" y="451427"/>
                </a:lnTo>
                <a:lnTo>
                  <a:pt x="273009" y="456379"/>
                </a:lnTo>
                <a:lnTo>
                  <a:pt x="284391" y="456693"/>
                </a:lnTo>
                <a:lnTo>
                  <a:pt x="538391" y="405893"/>
                </a:lnTo>
                <a:lnTo>
                  <a:pt x="546589" y="402696"/>
                </a:lnTo>
                <a:lnTo>
                  <a:pt x="548303" y="401207"/>
                </a:lnTo>
                <a:lnTo>
                  <a:pt x="304800" y="401207"/>
                </a:lnTo>
                <a:lnTo>
                  <a:pt x="304800" y="56605"/>
                </a:lnTo>
                <a:lnTo>
                  <a:pt x="549048" y="56605"/>
                </a:lnTo>
                <a:lnTo>
                  <a:pt x="546589" y="54468"/>
                </a:lnTo>
                <a:lnTo>
                  <a:pt x="538391" y="51271"/>
                </a:lnTo>
                <a:lnTo>
                  <a:pt x="284391" y="471"/>
                </a:lnTo>
                <a:close/>
              </a:path>
              <a:path w="558800" h="457200">
                <a:moveTo>
                  <a:pt x="549048" y="56605"/>
                </a:moveTo>
                <a:lnTo>
                  <a:pt x="304800" y="56605"/>
                </a:lnTo>
                <a:lnTo>
                  <a:pt x="508000" y="97016"/>
                </a:lnTo>
                <a:lnTo>
                  <a:pt x="508000" y="360122"/>
                </a:lnTo>
                <a:lnTo>
                  <a:pt x="304800" y="401207"/>
                </a:lnTo>
                <a:lnTo>
                  <a:pt x="548303" y="401207"/>
                </a:lnTo>
                <a:lnTo>
                  <a:pt x="553048" y="397084"/>
                </a:lnTo>
                <a:lnTo>
                  <a:pt x="557280" y="389650"/>
                </a:lnTo>
                <a:lnTo>
                  <a:pt x="558800" y="380988"/>
                </a:lnTo>
                <a:lnTo>
                  <a:pt x="558800" y="76188"/>
                </a:lnTo>
                <a:lnTo>
                  <a:pt x="557280" y="67519"/>
                </a:lnTo>
                <a:lnTo>
                  <a:pt x="553048" y="60082"/>
                </a:lnTo>
                <a:lnTo>
                  <a:pt x="549048" y="56605"/>
                </a:lnTo>
                <a:close/>
              </a:path>
            </a:pathLst>
          </a:custGeom>
          <a:solidFill>
            <a:srgbClr val="00AAA1"/>
          </a:solidFill>
        </p:spPr>
        <p:txBody>
          <a:bodyPr wrap="square" lIns="0" tIns="0" rIns="0" bIns="0" rtlCol="0"/>
          <a:lstStyle/>
          <a:p>
            <a:endParaRPr sz="1632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E7609CD-5DC1-E461-00D9-1C09607B6964}"/>
              </a:ext>
            </a:extLst>
          </p:cNvPr>
          <p:cNvSpPr txBox="1">
            <a:spLocks/>
          </p:cNvSpPr>
          <p:nvPr/>
        </p:nvSpPr>
        <p:spPr>
          <a:xfrm>
            <a:off x="1824633" y="585461"/>
            <a:ext cx="3197884" cy="334940"/>
          </a:xfrm>
          <a:prstGeom prst="rect">
            <a:avLst/>
          </a:prstGeom>
        </p:spPr>
        <p:txBody>
          <a:bodyPr vert="horz" wrap="square" lIns="0" tIns="138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rgbClr val="00AAA1"/>
                </a:solidFill>
                <a:latin typeface="Navigo-Medium"/>
              </a:rPr>
              <a:t>АКТУАЛЬНО СЕЙЧАС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B28708-F5DA-4C37-51A1-4E4990324584}"/>
              </a:ext>
            </a:extLst>
          </p:cNvPr>
          <p:cNvSpPr txBox="1"/>
          <p:nvPr/>
        </p:nvSpPr>
        <p:spPr>
          <a:xfrm>
            <a:off x="3233180" y="26309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275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4633" y="585461"/>
            <a:ext cx="3197884" cy="334940"/>
          </a:xfrm>
          <a:prstGeom prst="rect">
            <a:avLst/>
          </a:prstGeom>
        </p:spPr>
        <p:txBody>
          <a:bodyPr vert="horz" wrap="square" lIns="0" tIns="13820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rgbClr val="00AAA1"/>
                </a:solidFill>
                <a:latin typeface="Navigo-Medium"/>
              </a:rPr>
              <a:t>АКТУАЛЬНО СЕЙЧАС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244029" y="1204542"/>
            <a:ext cx="6814371" cy="1681226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pPr marL="11516" marR="4607">
              <a:lnSpc>
                <a:spcPct val="101899"/>
              </a:lnSpc>
              <a:spcBef>
                <a:spcPts val="63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Президент РФ на заседании президиума Госсовета 25.08.2021 по вопросам общего образования призвал сократить количество контрольных работ в школах.</a:t>
            </a:r>
          </a:p>
          <a:p>
            <a:pPr marL="11516" marR="4607">
              <a:lnSpc>
                <a:spcPct val="101899"/>
              </a:lnSpc>
              <a:spcBef>
                <a:spcPts val="63"/>
              </a:spcBef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516" marR="4607">
              <a:lnSpc>
                <a:spcPct val="101899"/>
              </a:lnSpc>
              <a:spcBef>
                <a:spcPts val="63"/>
              </a:spcBef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Более 2,5 тысяч  образовательных организаций по данным Федерального института оценки качества образования (2019 г.) попали в список с признаками необъективных результатов. Необходим мониторинг качества знаний на более частых промежутках.</a:t>
            </a:r>
          </a:p>
          <a:p>
            <a:pPr marL="11516" marR="4607">
              <a:lnSpc>
                <a:spcPct val="101899"/>
              </a:lnSpc>
              <a:spcBef>
                <a:spcPts val="63"/>
              </a:spcBef>
            </a:pPr>
            <a:endParaRPr lang="ru-RU" sz="2086" dirty="0">
              <a:latin typeface="Navigo Medium" panose="02070503070706040303" pitchFamily="18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DE8724D-D18C-1543-B98C-DEC46297C77F}"/>
              </a:ext>
            </a:extLst>
          </p:cNvPr>
          <p:cNvGrpSpPr/>
          <p:nvPr/>
        </p:nvGrpSpPr>
        <p:grpSpPr>
          <a:xfrm>
            <a:off x="2225367" y="3790349"/>
            <a:ext cx="7187348" cy="2384606"/>
            <a:chOff x="838389" y="2456452"/>
            <a:chExt cx="8005153" cy="2709021"/>
          </a:xfrm>
          <a:effectLst>
            <a:outerShdw sx="1000" sy="1000" algn="tl" rotWithShape="0">
              <a:schemeClr val="bg1"/>
            </a:outerShdw>
          </a:effectLst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7C24AA8-539A-4641-B741-6E98E04EA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389" y="2456452"/>
              <a:ext cx="2531796" cy="2649947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7E25DD5-2856-FF4C-8009-F5FF2F4258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4355" y="2638424"/>
              <a:ext cx="2419187" cy="2527049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id="{5E521D89-1D29-D841-963B-A2BE78B47BD6}"/>
                </a:ext>
              </a:extLst>
            </p:cNvPr>
            <p:cNvSpPr txBox="1">
              <a:spLocks/>
            </p:cNvSpPr>
            <p:nvPr/>
          </p:nvSpPr>
          <p:spPr>
            <a:xfrm>
              <a:off x="2640133" y="3453578"/>
              <a:ext cx="4655820" cy="138343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vert="horz" wrap="square" lIns="0" tIns="8061" rIns="0" bIns="0" rtlCol="0">
              <a:spAutoFit/>
            </a:bodyPr>
            <a:lstStyle>
              <a:lvl1pPr>
                <a:defRPr sz="2300" b="0" i="0">
                  <a:solidFill>
                    <a:srgbClr val="00AAA1"/>
                  </a:solidFill>
                  <a:latin typeface="Navigo-Medium"/>
                  <a:ea typeface="+mj-ea"/>
                  <a:cs typeface="Navigo-Medium"/>
                </a:defRPr>
              </a:lvl1pPr>
            </a:lstStyle>
            <a:p>
              <a:pPr marL="11516" marR="4607" algn="ctr">
                <a:lnSpc>
                  <a:spcPct val="101899"/>
                </a:lnSpc>
                <a:spcBef>
                  <a:spcPts val="63"/>
                </a:spcBef>
              </a:pPr>
              <a:r>
                <a:rPr lang="en-US" sz="7980" b="1" kern="0" dirty="0">
                  <a:latin typeface="Navigo" panose="02070503070706040303" pitchFamily="18" charset="0"/>
                </a:rPr>
                <a:t>VS</a:t>
              </a:r>
              <a:endParaRPr lang="ru-RU" sz="7980" b="1" kern="0" dirty="0">
                <a:latin typeface="Navigo" panose="0207050307070604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6669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EAE25DF2-11DE-634C-BACC-4BC517385C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0225" y="5218266"/>
            <a:ext cx="1854553" cy="1639734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0807F0D3-83A6-7442-82EF-B6E4D47EB9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34549" y="3775824"/>
            <a:ext cx="1854553" cy="1639734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029B623A-63F5-834C-BADE-C3148F210C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49940" y="3787903"/>
            <a:ext cx="1854553" cy="1639734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F71A1F92-1B8C-344D-9F5A-1FC9091BAD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17040" y="3796373"/>
            <a:ext cx="1854553" cy="163973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9713" y="579317"/>
            <a:ext cx="5782657" cy="334940"/>
          </a:xfrm>
          <a:prstGeom prst="rect">
            <a:avLst/>
          </a:prstGeom>
        </p:spPr>
        <p:txBody>
          <a:bodyPr vert="horz" wrap="square" lIns="0" tIns="13820" rIns="0" bIns="0" rtlCol="0" anchor="ctr">
            <a:spAutoFit/>
          </a:bodyPr>
          <a:lstStyle/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rgbClr val="00AAA1"/>
                </a:solidFill>
                <a:latin typeface="Navigo-Medium"/>
              </a:rPr>
              <a:t>СИСТЕМА КОНТРОЛЯ КАЧЕСТВА ЗНАНИЙ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3244028" y="1181608"/>
            <a:ext cx="7333478" cy="2593463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Система Контроля Качества Знаний (СККЗ), позволяет осуществлять  тестирование по всем основным предметам средней школы (1-11 классы). Система дает возможность контролировать ход выполнения и просматривать результаты выполнения тестов каждым из учеников, предусмотрена возможность дальнейшей консолидации и анализа результатов тестирования.</a:t>
            </a:r>
          </a:p>
          <a:p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СККЗ позволят выбирать для выполнения только необходимые тематические тесты по мере изучения предмета или итоговые тесты по окончании периода.  СККЗ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имеет в составе тесты по подготовке к всероссийским проверочным работам.</a:t>
            </a:r>
          </a:p>
          <a:p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Содержание тестов соответствует ФГОС. Итоговые тесты охватывают темы за соответствующий период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Arial Unicode MS"/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4" name="object 43">
            <a:extLst>
              <a:ext uri="{FF2B5EF4-FFF2-40B4-BE49-F238E27FC236}">
                <a16:creationId xmlns:a16="http://schemas.microsoft.com/office/drawing/2014/main" id="{6EB1D56F-737A-2741-A545-44E0A0226B95}"/>
              </a:ext>
            </a:extLst>
          </p:cNvPr>
          <p:cNvSpPr txBox="1">
            <a:spLocks noChangeAspect="1"/>
          </p:cNvSpPr>
          <p:nvPr/>
        </p:nvSpPr>
        <p:spPr>
          <a:xfrm>
            <a:off x="1840872" y="5031679"/>
            <a:ext cx="1072688" cy="2040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ctr">
              <a:lnSpc>
                <a:spcPct val="109500"/>
              </a:lnSpc>
              <a:spcBef>
                <a:spcPts val="86"/>
              </a:spcBef>
            </a:pPr>
            <a:r>
              <a:rPr lang="ru-RU" sz="1200" dirty="0">
                <a:solidFill>
                  <a:srgbClr val="006666"/>
                </a:solidFill>
                <a:latin typeface="Navigo-Medium"/>
                <a:cs typeface="Navigo-Medium"/>
              </a:rPr>
              <a:t>Администратор</a:t>
            </a:r>
            <a:endParaRPr sz="1200" dirty="0">
              <a:latin typeface="Navigo-Medium"/>
              <a:cs typeface="Navigo-Medium"/>
            </a:endParaRPr>
          </a:p>
        </p:txBody>
      </p:sp>
      <p:sp>
        <p:nvSpPr>
          <p:cNvPr id="105" name="object 43">
            <a:extLst>
              <a:ext uri="{FF2B5EF4-FFF2-40B4-BE49-F238E27FC236}">
                <a16:creationId xmlns:a16="http://schemas.microsoft.com/office/drawing/2014/main" id="{A0B3B960-6D75-994A-B257-633F2D36571C}"/>
              </a:ext>
            </a:extLst>
          </p:cNvPr>
          <p:cNvSpPr txBox="1">
            <a:spLocks noChangeAspect="1"/>
          </p:cNvSpPr>
          <p:nvPr/>
        </p:nvSpPr>
        <p:spPr>
          <a:xfrm>
            <a:off x="5306813" y="5048081"/>
            <a:ext cx="1072688" cy="2040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ctr">
              <a:lnSpc>
                <a:spcPct val="109500"/>
              </a:lnSpc>
              <a:spcBef>
                <a:spcPts val="86"/>
              </a:spcBef>
            </a:pPr>
            <a:r>
              <a:rPr lang="ru-RU" sz="1200" dirty="0">
                <a:solidFill>
                  <a:srgbClr val="006666"/>
                </a:solidFill>
                <a:latin typeface="Navigo-Medium"/>
                <a:cs typeface="Navigo-Medium"/>
              </a:rPr>
              <a:t>Учитель</a:t>
            </a:r>
            <a:endParaRPr sz="1200" dirty="0">
              <a:latin typeface="Navigo-Medium"/>
              <a:cs typeface="Navigo-Medium"/>
            </a:endParaRPr>
          </a:p>
        </p:txBody>
      </p:sp>
      <p:sp>
        <p:nvSpPr>
          <p:cNvPr id="106" name="object 43">
            <a:extLst>
              <a:ext uri="{FF2B5EF4-FFF2-40B4-BE49-F238E27FC236}">
                <a16:creationId xmlns:a16="http://schemas.microsoft.com/office/drawing/2014/main" id="{E013C9AD-0D79-9E43-A53D-9B5FBEAF3725}"/>
              </a:ext>
            </a:extLst>
          </p:cNvPr>
          <p:cNvSpPr txBox="1">
            <a:spLocks noChangeAspect="1"/>
          </p:cNvSpPr>
          <p:nvPr/>
        </p:nvSpPr>
        <p:spPr>
          <a:xfrm>
            <a:off x="9240866" y="5048081"/>
            <a:ext cx="1072688" cy="2040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ctr">
              <a:lnSpc>
                <a:spcPct val="109500"/>
              </a:lnSpc>
              <a:spcBef>
                <a:spcPts val="86"/>
              </a:spcBef>
            </a:pPr>
            <a:r>
              <a:rPr lang="ru-RU" sz="1200" dirty="0">
                <a:solidFill>
                  <a:srgbClr val="006666"/>
                </a:solidFill>
                <a:latin typeface="Navigo-Medium"/>
                <a:cs typeface="Navigo-Medium"/>
              </a:rPr>
              <a:t>Ученик</a:t>
            </a:r>
            <a:endParaRPr sz="1200" dirty="0">
              <a:latin typeface="Navigo-Medium"/>
              <a:cs typeface="Navigo-Medium"/>
            </a:endParaRPr>
          </a:p>
        </p:txBody>
      </p:sp>
      <p:sp>
        <p:nvSpPr>
          <p:cNvPr id="107" name="object 43">
            <a:extLst>
              <a:ext uri="{FF2B5EF4-FFF2-40B4-BE49-F238E27FC236}">
                <a16:creationId xmlns:a16="http://schemas.microsoft.com/office/drawing/2014/main" id="{DD25AFE0-3AE4-6B4D-AACC-29E821147F42}"/>
              </a:ext>
            </a:extLst>
          </p:cNvPr>
          <p:cNvSpPr txBox="1">
            <a:spLocks noChangeAspect="1"/>
          </p:cNvSpPr>
          <p:nvPr/>
        </p:nvSpPr>
        <p:spPr>
          <a:xfrm>
            <a:off x="5306813" y="6458239"/>
            <a:ext cx="1072688" cy="2040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ctr">
              <a:lnSpc>
                <a:spcPct val="109500"/>
              </a:lnSpc>
              <a:spcBef>
                <a:spcPts val="86"/>
              </a:spcBef>
            </a:pPr>
            <a:r>
              <a:rPr lang="ru-RU" sz="1200" dirty="0">
                <a:solidFill>
                  <a:srgbClr val="006666"/>
                </a:solidFill>
                <a:latin typeface="Navigo-Medium"/>
                <a:cs typeface="Navigo-Medium"/>
              </a:rPr>
              <a:t>Аналитик</a:t>
            </a:r>
            <a:endParaRPr sz="1200" dirty="0">
              <a:latin typeface="Navigo-Medium"/>
              <a:cs typeface="Navigo-Medium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2E3CBE6-ED3C-1C19-E1CA-BAA45D9BF152}"/>
              </a:ext>
            </a:extLst>
          </p:cNvPr>
          <p:cNvCxnSpPr>
            <a:cxnSpLocks/>
          </p:cNvCxnSpPr>
          <p:nvPr/>
        </p:nvCxnSpPr>
        <p:spPr>
          <a:xfrm>
            <a:off x="2894844" y="4691943"/>
            <a:ext cx="2286756" cy="0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EC42C20C-AEB6-4E80-2F1D-0879E9325EAF}"/>
              </a:ext>
            </a:extLst>
          </p:cNvPr>
          <p:cNvCxnSpPr>
            <a:cxnSpLocks/>
          </p:cNvCxnSpPr>
          <p:nvPr/>
        </p:nvCxnSpPr>
        <p:spPr>
          <a:xfrm>
            <a:off x="6303658" y="4691943"/>
            <a:ext cx="2708262" cy="0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>
            <a:extLst>
              <a:ext uri="{FF2B5EF4-FFF2-40B4-BE49-F238E27FC236}">
                <a16:creationId xmlns:a16="http://schemas.microsoft.com/office/drawing/2014/main" id="{CD1FFC8F-759C-F26D-3D4F-5E77EF112F98}"/>
              </a:ext>
            </a:extLst>
          </p:cNvPr>
          <p:cNvCxnSpPr>
            <a:cxnSpLocks/>
            <a:stCxn id="101" idx="2"/>
          </p:cNvCxnSpPr>
          <p:nvPr/>
        </p:nvCxnSpPr>
        <p:spPr>
          <a:xfrm rot="16200000" flipH="1">
            <a:off x="3378952" y="4425902"/>
            <a:ext cx="716488" cy="2719958"/>
          </a:xfrm>
          <a:prstGeom prst="bentConnector2">
            <a:avLst/>
          </a:prstGeom>
          <a:ln w="53975" cap="rnd">
            <a:solidFill>
              <a:srgbClr val="006D6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40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3">
            <a:extLst>
              <a:ext uri="{FF2B5EF4-FFF2-40B4-BE49-F238E27FC236}">
                <a16:creationId xmlns:a16="http://schemas.microsoft.com/office/drawing/2014/main" id="{1B7C610C-60E3-7BCE-E48B-76CF9797D623}"/>
              </a:ext>
            </a:extLst>
          </p:cNvPr>
          <p:cNvSpPr txBox="1">
            <a:spLocks/>
          </p:cNvSpPr>
          <p:nvPr/>
        </p:nvSpPr>
        <p:spPr>
          <a:xfrm>
            <a:off x="1779713" y="579317"/>
            <a:ext cx="6064876" cy="334940"/>
          </a:xfrm>
          <a:prstGeom prst="rect">
            <a:avLst/>
          </a:prstGeom>
        </p:spPr>
        <p:txBody>
          <a:bodyPr vert="horz" wrap="square" lIns="0" tIns="138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rgbClr val="00AAA1"/>
                </a:solidFill>
                <a:latin typeface="Navigo-Medium"/>
              </a:rPr>
              <a:t>СТРУКТУРА СИСТЕМЫ КОНТРОЛЯ КАЧЕСТВА ЗНАНИЙ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B0DA5E3-9233-68B8-12D7-F9451C6D8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1358" y="4236196"/>
            <a:ext cx="1854553" cy="163973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7F76D09-28F5-036E-1985-24D0DDF1F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5113" y="4148063"/>
            <a:ext cx="1854553" cy="163973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1E389EA-D0B0-9083-A844-A69D2149DA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50149" y="4148063"/>
            <a:ext cx="1854553" cy="163973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76DD0382-EB8D-5EEF-ECC1-F3451EE954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62565" y="4212769"/>
            <a:ext cx="1854553" cy="1639734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8BECE15F-D0DE-6CBB-118E-2BBA90359B33}"/>
              </a:ext>
            </a:extLst>
          </p:cNvPr>
          <p:cNvGrpSpPr/>
          <p:nvPr/>
        </p:nvGrpSpPr>
        <p:grpSpPr>
          <a:xfrm>
            <a:off x="2334126" y="1536709"/>
            <a:ext cx="395026" cy="414427"/>
            <a:chOff x="724908" y="1655005"/>
            <a:chExt cx="395026" cy="414427"/>
          </a:xfrm>
        </p:grpSpPr>
        <p:sp>
          <p:nvSpPr>
            <p:cNvPr id="34" name="Скругленный прямоугольник 33">
              <a:extLst>
                <a:ext uri="{FF2B5EF4-FFF2-40B4-BE49-F238E27FC236}">
                  <a16:creationId xmlns:a16="http://schemas.microsoft.com/office/drawing/2014/main" id="{505D1DC4-0A6D-7561-DE58-9DA8386F498B}"/>
                </a:ext>
              </a:extLst>
            </p:cNvPr>
            <p:cNvSpPr/>
            <p:nvPr/>
          </p:nvSpPr>
          <p:spPr>
            <a:xfrm>
              <a:off x="724908" y="1655005"/>
              <a:ext cx="395026" cy="296997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AA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44BB4408-BCC3-383A-E1B0-F143AFF72394}"/>
                </a:ext>
              </a:extLst>
            </p:cNvPr>
            <p:cNvCxnSpPr/>
            <p:nvPr/>
          </p:nvCxnSpPr>
          <p:spPr>
            <a:xfrm>
              <a:off x="724908" y="2069432"/>
              <a:ext cx="395026" cy="0"/>
            </a:xfrm>
            <a:prstGeom prst="line">
              <a:avLst/>
            </a:prstGeom>
            <a:ln w="63500" cap="rnd">
              <a:solidFill>
                <a:srgbClr val="00AA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6CCEC0C-5503-5B40-2DD3-1E2D7C5F6F3B}"/>
              </a:ext>
            </a:extLst>
          </p:cNvPr>
          <p:cNvGrpSpPr/>
          <p:nvPr/>
        </p:nvGrpSpPr>
        <p:grpSpPr>
          <a:xfrm>
            <a:off x="4243137" y="1536709"/>
            <a:ext cx="395026" cy="414427"/>
            <a:chOff x="724908" y="1655005"/>
            <a:chExt cx="395026" cy="414427"/>
          </a:xfrm>
        </p:grpSpPr>
        <p:sp>
          <p:nvSpPr>
            <p:cNvPr id="44" name="Скругленный прямоугольник 43">
              <a:extLst>
                <a:ext uri="{FF2B5EF4-FFF2-40B4-BE49-F238E27FC236}">
                  <a16:creationId xmlns:a16="http://schemas.microsoft.com/office/drawing/2014/main" id="{273DC237-7BAB-FA9F-476F-B1F251AB938E}"/>
                </a:ext>
              </a:extLst>
            </p:cNvPr>
            <p:cNvSpPr/>
            <p:nvPr/>
          </p:nvSpPr>
          <p:spPr>
            <a:xfrm>
              <a:off x="724908" y="1655005"/>
              <a:ext cx="395026" cy="296997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AA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364473A9-63DD-A2E6-366E-87682A949518}"/>
                </a:ext>
              </a:extLst>
            </p:cNvPr>
            <p:cNvCxnSpPr/>
            <p:nvPr/>
          </p:nvCxnSpPr>
          <p:spPr>
            <a:xfrm>
              <a:off x="724908" y="2069432"/>
              <a:ext cx="395026" cy="0"/>
            </a:xfrm>
            <a:prstGeom prst="line">
              <a:avLst/>
            </a:prstGeom>
            <a:ln w="63500" cap="rnd">
              <a:solidFill>
                <a:srgbClr val="00AA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8CDE49A-24D3-D4D7-3B96-A040D827890C}"/>
              </a:ext>
            </a:extLst>
          </p:cNvPr>
          <p:cNvGrpSpPr/>
          <p:nvPr/>
        </p:nvGrpSpPr>
        <p:grpSpPr>
          <a:xfrm>
            <a:off x="7419473" y="1536709"/>
            <a:ext cx="395026" cy="414427"/>
            <a:chOff x="724908" y="1655005"/>
            <a:chExt cx="395026" cy="414427"/>
          </a:xfrm>
        </p:grpSpPr>
        <p:sp>
          <p:nvSpPr>
            <p:cNvPr id="47" name="Скругленный прямоугольник 46">
              <a:extLst>
                <a:ext uri="{FF2B5EF4-FFF2-40B4-BE49-F238E27FC236}">
                  <a16:creationId xmlns:a16="http://schemas.microsoft.com/office/drawing/2014/main" id="{1731AD06-5BCC-54F5-7174-6E0957E4B43E}"/>
                </a:ext>
              </a:extLst>
            </p:cNvPr>
            <p:cNvSpPr/>
            <p:nvPr/>
          </p:nvSpPr>
          <p:spPr>
            <a:xfrm>
              <a:off x="724908" y="1655005"/>
              <a:ext cx="395026" cy="296997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AA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3EE58A30-DF75-D7DF-FA57-07D9A9ACCB8A}"/>
                </a:ext>
              </a:extLst>
            </p:cNvPr>
            <p:cNvCxnSpPr/>
            <p:nvPr/>
          </p:nvCxnSpPr>
          <p:spPr>
            <a:xfrm>
              <a:off x="724908" y="2069432"/>
              <a:ext cx="395026" cy="0"/>
            </a:xfrm>
            <a:prstGeom prst="line">
              <a:avLst/>
            </a:prstGeom>
            <a:ln w="63500" cap="rnd">
              <a:solidFill>
                <a:srgbClr val="00AA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CDE6B40F-78F8-DDC2-CD1B-DC1E4D1FC04A}"/>
              </a:ext>
            </a:extLst>
          </p:cNvPr>
          <p:cNvGrpSpPr/>
          <p:nvPr/>
        </p:nvGrpSpPr>
        <p:grpSpPr>
          <a:xfrm>
            <a:off x="9328484" y="1536709"/>
            <a:ext cx="395026" cy="414427"/>
            <a:chOff x="724908" y="1655005"/>
            <a:chExt cx="395026" cy="414427"/>
          </a:xfrm>
        </p:grpSpPr>
        <p:sp>
          <p:nvSpPr>
            <p:cNvPr id="50" name="Скругленный прямоугольник 49">
              <a:extLst>
                <a:ext uri="{FF2B5EF4-FFF2-40B4-BE49-F238E27FC236}">
                  <a16:creationId xmlns:a16="http://schemas.microsoft.com/office/drawing/2014/main" id="{3547DB69-92AB-5E0B-8C0E-7711F01D0135}"/>
                </a:ext>
              </a:extLst>
            </p:cNvPr>
            <p:cNvSpPr/>
            <p:nvPr/>
          </p:nvSpPr>
          <p:spPr>
            <a:xfrm>
              <a:off x="724908" y="1655005"/>
              <a:ext cx="395026" cy="296997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AA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DDEF1E6C-97FE-D481-7BD6-2137BDF2FAD0}"/>
                </a:ext>
              </a:extLst>
            </p:cNvPr>
            <p:cNvCxnSpPr/>
            <p:nvPr/>
          </p:nvCxnSpPr>
          <p:spPr>
            <a:xfrm>
              <a:off x="724908" y="2069432"/>
              <a:ext cx="395026" cy="0"/>
            </a:xfrm>
            <a:prstGeom prst="line">
              <a:avLst/>
            </a:prstGeom>
            <a:ln w="63500" cap="rnd">
              <a:solidFill>
                <a:srgbClr val="00AA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EC8AE875-155A-D885-46B4-CE8105862FCE}"/>
              </a:ext>
            </a:extLst>
          </p:cNvPr>
          <p:cNvGrpSpPr/>
          <p:nvPr/>
        </p:nvGrpSpPr>
        <p:grpSpPr>
          <a:xfrm>
            <a:off x="8365958" y="3446534"/>
            <a:ext cx="395026" cy="414427"/>
            <a:chOff x="724908" y="1655005"/>
            <a:chExt cx="395026" cy="414427"/>
          </a:xfrm>
        </p:grpSpPr>
        <p:sp>
          <p:nvSpPr>
            <p:cNvPr id="53" name="Скругленный прямоугольник 52">
              <a:extLst>
                <a:ext uri="{FF2B5EF4-FFF2-40B4-BE49-F238E27FC236}">
                  <a16:creationId xmlns:a16="http://schemas.microsoft.com/office/drawing/2014/main" id="{23547302-1D06-A9A9-DFF0-2C2D7FF936FE}"/>
                </a:ext>
              </a:extLst>
            </p:cNvPr>
            <p:cNvSpPr/>
            <p:nvPr/>
          </p:nvSpPr>
          <p:spPr>
            <a:xfrm>
              <a:off x="724908" y="1655005"/>
              <a:ext cx="395026" cy="296997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AA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4" name="Прямая соединительная линия 53">
              <a:extLst>
                <a:ext uri="{FF2B5EF4-FFF2-40B4-BE49-F238E27FC236}">
                  <a16:creationId xmlns:a16="http://schemas.microsoft.com/office/drawing/2014/main" id="{8DE87546-427C-79E2-ECEF-54A881FD0F0F}"/>
                </a:ext>
              </a:extLst>
            </p:cNvPr>
            <p:cNvCxnSpPr/>
            <p:nvPr/>
          </p:nvCxnSpPr>
          <p:spPr>
            <a:xfrm>
              <a:off x="724908" y="2069432"/>
              <a:ext cx="395026" cy="0"/>
            </a:xfrm>
            <a:prstGeom prst="line">
              <a:avLst/>
            </a:prstGeom>
            <a:ln w="63500" cap="rnd">
              <a:solidFill>
                <a:srgbClr val="00AA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B7DF1BD-D6F4-8E6C-E7BF-57EF7D10F263}"/>
              </a:ext>
            </a:extLst>
          </p:cNvPr>
          <p:cNvGrpSpPr/>
          <p:nvPr/>
        </p:nvGrpSpPr>
        <p:grpSpPr>
          <a:xfrm>
            <a:off x="3280610" y="3446534"/>
            <a:ext cx="395026" cy="414427"/>
            <a:chOff x="724908" y="1655005"/>
            <a:chExt cx="395026" cy="414427"/>
          </a:xfrm>
        </p:grpSpPr>
        <p:sp>
          <p:nvSpPr>
            <p:cNvPr id="56" name="Скругленный прямоугольник 55">
              <a:extLst>
                <a:ext uri="{FF2B5EF4-FFF2-40B4-BE49-F238E27FC236}">
                  <a16:creationId xmlns:a16="http://schemas.microsoft.com/office/drawing/2014/main" id="{D70A14B8-0E80-1071-2D8D-EEFB9E6CD0EA}"/>
                </a:ext>
              </a:extLst>
            </p:cNvPr>
            <p:cNvSpPr/>
            <p:nvPr/>
          </p:nvSpPr>
          <p:spPr>
            <a:xfrm>
              <a:off x="724908" y="1655005"/>
              <a:ext cx="395026" cy="296997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AA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8B9FFFAF-6577-9030-336C-733E5C3F081B}"/>
                </a:ext>
              </a:extLst>
            </p:cNvPr>
            <p:cNvCxnSpPr/>
            <p:nvPr/>
          </p:nvCxnSpPr>
          <p:spPr>
            <a:xfrm>
              <a:off x="724908" y="2069432"/>
              <a:ext cx="395026" cy="0"/>
            </a:xfrm>
            <a:prstGeom prst="line">
              <a:avLst/>
            </a:prstGeom>
            <a:ln w="63500" cap="rnd">
              <a:solidFill>
                <a:srgbClr val="00AA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E6C184FD-2C85-397A-38AB-B8BDE3D25379}"/>
              </a:ext>
            </a:extLst>
          </p:cNvPr>
          <p:cNvGrpSpPr/>
          <p:nvPr/>
        </p:nvGrpSpPr>
        <p:grpSpPr>
          <a:xfrm>
            <a:off x="5404565" y="2125750"/>
            <a:ext cx="1446549" cy="1353067"/>
            <a:chOff x="366973" y="3221777"/>
            <a:chExt cx="1446549" cy="1353067"/>
          </a:xfrm>
        </p:grpSpPr>
        <p:sp>
          <p:nvSpPr>
            <p:cNvPr id="60" name="Скругленный прямоугольник 59">
              <a:extLst>
                <a:ext uri="{FF2B5EF4-FFF2-40B4-BE49-F238E27FC236}">
                  <a16:creationId xmlns:a16="http://schemas.microsoft.com/office/drawing/2014/main" id="{ADDD0947-503B-7C77-4504-C495A2C42361}"/>
                </a:ext>
              </a:extLst>
            </p:cNvPr>
            <p:cNvSpPr/>
            <p:nvPr/>
          </p:nvSpPr>
          <p:spPr>
            <a:xfrm>
              <a:off x="366974" y="3221777"/>
              <a:ext cx="1269322" cy="1125633"/>
            </a:xfrm>
            <a:prstGeom prst="roundRect">
              <a:avLst>
                <a:gd name="adj" fmla="val 3841"/>
              </a:avLst>
            </a:prstGeom>
            <a:solidFill>
              <a:schemeClr val="bg1"/>
            </a:solidFill>
            <a:ln w="63500">
              <a:solidFill>
                <a:srgbClr val="00AA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C6BBE9FD-0DB0-E02E-DB83-BF58D97B2783}"/>
                </a:ext>
              </a:extLst>
            </p:cNvPr>
            <p:cNvCxnSpPr>
              <a:cxnSpLocks/>
            </p:cNvCxnSpPr>
            <p:nvPr/>
          </p:nvCxnSpPr>
          <p:spPr>
            <a:xfrm>
              <a:off x="366973" y="3592337"/>
              <a:ext cx="1269322" cy="0"/>
            </a:xfrm>
            <a:prstGeom prst="line">
              <a:avLst/>
            </a:prstGeom>
            <a:ln w="63500" cap="rnd">
              <a:solidFill>
                <a:srgbClr val="00AA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>
              <a:extLst>
                <a:ext uri="{FF2B5EF4-FFF2-40B4-BE49-F238E27FC236}">
                  <a16:creationId xmlns:a16="http://schemas.microsoft.com/office/drawing/2014/main" id="{F86DD975-EB5A-BBDB-FAF9-3234DEA0D4B9}"/>
                </a:ext>
              </a:extLst>
            </p:cNvPr>
            <p:cNvCxnSpPr>
              <a:cxnSpLocks/>
            </p:cNvCxnSpPr>
            <p:nvPr/>
          </p:nvCxnSpPr>
          <p:spPr>
            <a:xfrm>
              <a:off x="366973" y="3988381"/>
              <a:ext cx="1269322" cy="0"/>
            </a:xfrm>
            <a:prstGeom prst="line">
              <a:avLst/>
            </a:prstGeom>
            <a:ln w="63500" cap="rnd">
              <a:solidFill>
                <a:srgbClr val="00AA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8F4C12EB-6734-6154-CE1E-50B01148E0E8}"/>
                </a:ext>
              </a:extLst>
            </p:cNvPr>
            <p:cNvSpPr/>
            <p:nvPr/>
          </p:nvSpPr>
          <p:spPr>
            <a:xfrm>
              <a:off x="529389" y="3349467"/>
              <a:ext cx="128337" cy="128337"/>
            </a:xfrm>
            <a:prstGeom prst="ellipse">
              <a:avLst/>
            </a:prstGeom>
            <a:solidFill>
              <a:srgbClr val="00A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8164A3E2-0978-A66C-C8A2-ED103B14A01B}"/>
                </a:ext>
              </a:extLst>
            </p:cNvPr>
            <p:cNvSpPr/>
            <p:nvPr/>
          </p:nvSpPr>
          <p:spPr>
            <a:xfrm>
              <a:off x="529389" y="3734477"/>
              <a:ext cx="128337" cy="128337"/>
            </a:xfrm>
            <a:prstGeom prst="ellipse">
              <a:avLst/>
            </a:prstGeom>
            <a:solidFill>
              <a:srgbClr val="00A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1EDD5E77-B1FE-A09A-9DD0-6D493CC18F59}"/>
                </a:ext>
              </a:extLst>
            </p:cNvPr>
            <p:cNvSpPr/>
            <p:nvPr/>
          </p:nvSpPr>
          <p:spPr>
            <a:xfrm>
              <a:off x="529389" y="4103445"/>
              <a:ext cx="128337" cy="128337"/>
            </a:xfrm>
            <a:prstGeom prst="ellipse">
              <a:avLst/>
            </a:prstGeom>
            <a:solidFill>
              <a:srgbClr val="00AA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1" name="Прямая соединительная линия 70">
              <a:extLst>
                <a:ext uri="{FF2B5EF4-FFF2-40B4-BE49-F238E27FC236}">
                  <a16:creationId xmlns:a16="http://schemas.microsoft.com/office/drawing/2014/main" id="{1D434695-ECE8-E3C1-FC7F-979548067230}"/>
                </a:ext>
              </a:extLst>
            </p:cNvPr>
            <p:cNvCxnSpPr>
              <a:cxnSpLocks/>
            </p:cNvCxnSpPr>
            <p:nvPr/>
          </p:nvCxnSpPr>
          <p:spPr>
            <a:xfrm>
              <a:off x="898358" y="3431916"/>
              <a:ext cx="593558" cy="0"/>
            </a:xfrm>
            <a:prstGeom prst="line">
              <a:avLst/>
            </a:prstGeom>
            <a:ln w="63500" cap="rnd">
              <a:solidFill>
                <a:srgbClr val="00AA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>
              <a:extLst>
                <a:ext uri="{FF2B5EF4-FFF2-40B4-BE49-F238E27FC236}">
                  <a16:creationId xmlns:a16="http://schemas.microsoft.com/office/drawing/2014/main" id="{E3579802-C193-4E15-555A-C14D9A083C97}"/>
                </a:ext>
              </a:extLst>
            </p:cNvPr>
            <p:cNvCxnSpPr>
              <a:cxnSpLocks/>
            </p:cNvCxnSpPr>
            <p:nvPr/>
          </p:nvCxnSpPr>
          <p:spPr>
            <a:xfrm>
              <a:off x="898358" y="3800884"/>
              <a:ext cx="353316" cy="0"/>
            </a:xfrm>
            <a:prstGeom prst="line">
              <a:avLst/>
            </a:prstGeom>
            <a:ln w="63500" cap="rnd">
              <a:solidFill>
                <a:srgbClr val="00AAA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69FE4ACB-8079-2D31-E5EC-D0C40A9BB1B4}"/>
                </a:ext>
              </a:extLst>
            </p:cNvPr>
            <p:cNvGrpSpPr/>
            <p:nvPr/>
          </p:nvGrpSpPr>
          <p:grpSpPr>
            <a:xfrm>
              <a:off x="1301835" y="3798645"/>
              <a:ext cx="511687" cy="776199"/>
              <a:chOff x="495310" y="1412960"/>
              <a:chExt cx="511687" cy="776199"/>
            </a:xfrm>
          </p:grpSpPr>
          <p:sp>
            <p:nvSpPr>
              <p:cNvPr id="80" name="Скругленный прямоугольник 79">
                <a:extLst>
                  <a:ext uri="{FF2B5EF4-FFF2-40B4-BE49-F238E27FC236}">
                    <a16:creationId xmlns:a16="http://schemas.microsoft.com/office/drawing/2014/main" id="{16953244-F88E-5CF6-F137-96359E877D8B}"/>
                  </a:ext>
                </a:extLst>
              </p:cNvPr>
              <p:cNvSpPr/>
              <p:nvPr/>
            </p:nvSpPr>
            <p:spPr>
              <a:xfrm>
                <a:off x="604993" y="1412960"/>
                <a:ext cx="316515" cy="53397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63500">
                <a:solidFill>
                  <a:srgbClr val="00AA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Скругленный прямоугольник 74">
                <a:extLst>
                  <a:ext uri="{FF2B5EF4-FFF2-40B4-BE49-F238E27FC236}">
                    <a16:creationId xmlns:a16="http://schemas.microsoft.com/office/drawing/2014/main" id="{617E371E-56F3-FF5C-992B-79F9F06C386F}"/>
                  </a:ext>
                </a:extLst>
              </p:cNvPr>
              <p:cNvSpPr/>
              <p:nvPr/>
            </p:nvSpPr>
            <p:spPr>
              <a:xfrm>
                <a:off x="495310" y="1777988"/>
                <a:ext cx="511687" cy="411171"/>
              </a:xfrm>
              <a:prstGeom prst="roundRect">
                <a:avLst>
                  <a:gd name="adj" fmla="val 7050"/>
                </a:avLst>
              </a:prstGeom>
              <a:solidFill>
                <a:schemeClr val="bg1"/>
              </a:solidFill>
              <a:ln w="63500">
                <a:solidFill>
                  <a:srgbClr val="00AAA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6" name="Прямая соединительная линия 75">
                <a:extLst>
                  <a:ext uri="{FF2B5EF4-FFF2-40B4-BE49-F238E27FC236}">
                    <a16:creationId xmlns:a16="http://schemas.microsoft.com/office/drawing/2014/main" id="{7651CF03-8D6B-642B-0646-74C344CECC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6620" y="1927986"/>
                <a:ext cx="0" cy="85116"/>
              </a:xfrm>
              <a:prstGeom prst="line">
                <a:avLst/>
              </a:prstGeom>
              <a:ln w="63500" cap="rnd">
                <a:solidFill>
                  <a:srgbClr val="00AAA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3A792D83-103A-FE72-E981-549B4AC8EC24}"/>
              </a:ext>
            </a:extLst>
          </p:cNvPr>
          <p:cNvSpPr txBox="1"/>
          <p:nvPr/>
        </p:nvSpPr>
        <p:spPr>
          <a:xfrm flipH="1">
            <a:off x="3118921" y="2290049"/>
            <a:ext cx="75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6D67"/>
                </a:solidFill>
              </a:rPr>
              <a:t>Классы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B0F8004-0D00-7000-A7F2-2750EA5E5D04}"/>
              </a:ext>
            </a:extLst>
          </p:cNvPr>
          <p:cNvSpPr txBox="1"/>
          <p:nvPr/>
        </p:nvSpPr>
        <p:spPr>
          <a:xfrm flipH="1">
            <a:off x="8177057" y="2290049"/>
            <a:ext cx="75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6D67"/>
                </a:solidFill>
              </a:rPr>
              <a:t>Классы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D39CAFF-FB85-564B-2C56-E8FCC0922370}"/>
              </a:ext>
            </a:extLst>
          </p:cNvPr>
          <p:cNvSpPr txBox="1"/>
          <p:nvPr/>
        </p:nvSpPr>
        <p:spPr>
          <a:xfrm flipH="1">
            <a:off x="5413192" y="1712013"/>
            <a:ext cx="1251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6D67"/>
                </a:solidFill>
              </a:rPr>
              <a:t>Сервер школы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0ADDE4A-2859-4102-566C-D5E961665DB0}"/>
              </a:ext>
            </a:extLst>
          </p:cNvPr>
          <p:cNvSpPr txBox="1"/>
          <p:nvPr/>
        </p:nvSpPr>
        <p:spPr>
          <a:xfrm flipH="1">
            <a:off x="1837588" y="5505808"/>
            <a:ext cx="909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6D67"/>
                </a:solidFill>
              </a:rPr>
              <a:t>Аналитик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4E9498E-D684-B51D-1662-C6689C673D46}"/>
              </a:ext>
            </a:extLst>
          </p:cNvPr>
          <p:cNvSpPr txBox="1"/>
          <p:nvPr/>
        </p:nvSpPr>
        <p:spPr>
          <a:xfrm>
            <a:off x="4135897" y="5505807"/>
            <a:ext cx="1272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6D67"/>
                </a:solidFill>
              </a:rPr>
              <a:t>Администратор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CC52FCC-3738-1E48-8A00-4C654083526D}"/>
              </a:ext>
            </a:extLst>
          </p:cNvPr>
          <p:cNvSpPr txBox="1"/>
          <p:nvPr/>
        </p:nvSpPr>
        <p:spPr>
          <a:xfrm>
            <a:off x="6672718" y="5505806"/>
            <a:ext cx="986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6D67"/>
                </a:solidFill>
              </a:rPr>
              <a:t>Учитель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50D052A-CAB1-1012-2CC6-E92F00C65312}"/>
              </a:ext>
            </a:extLst>
          </p:cNvPr>
          <p:cNvSpPr txBox="1"/>
          <p:nvPr/>
        </p:nvSpPr>
        <p:spPr>
          <a:xfrm>
            <a:off x="497711" y="4525701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44358601-7428-3645-0B26-CF6774B5C922}"/>
              </a:ext>
            </a:extLst>
          </p:cNvPr>
          <p:cNvSpPr txBox="1"/>
          <p:nvPr/>
        </p:nvSpPr>
        <p:spPr>
          <a:xfrm>
            <a:off x="9112931" y="5505805"/>
            <a:ext cx="986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6D67"/>
                </a:solidFill>
              </a:rPr>
              <a:t>Ученик</a:t>
            </a:r>
          </a:p>
        </p:txBody>
      </p:sp>
      <p:cxnSp>
        <p:nvCxnSpPr>
          <p:cNvPr id="112" name="Прямая соединительная линия 111">
            <a:extLst>
              <a:ext uri="{FF2B5EF4-FFF2-40B4-BE49-F238E27FC236}">
                <a16:creationId xmlns:a16="http://schemas.microsoft.com/office/drawing/2014/main" id="{74400302-EF3D-1213-AE33-DD0DE4A937F0}"/>
              </a:ext>
            </a:extLst>
          </p:cNvPr>
          <p:cNvCxnSpPr>
            <a:cxnSpLocks/>
          </p:cNvCxnSpPr>
          <p:nvPr/>
        </p:nvCxnSpPr>
        <p:spPr>
          <a:xfrm>
            <a:off x="2558005" y="2702618"/>
            <a:ext cx="2757378" cy="0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45E25836-4324-A209-C379-45EA5509067C}"/>
              </a:ext>
            </a:extLst>
          </p:cNvPr>
          <p:cNvCxnSpPr>
            <a:cxnSpLocks/>
          </p:cNvCxnSpPr>
          <p:nvPr/>
        </p:nvCxnSpPr>
        <p:spPr>
          <a:xfrm>
            <a:off x="6805914" y="2702618"/>
            <a:ext cx="2757378" cy="0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D843F5E9-EF08-7B95-F8E1-2DD275DBDFD9}"/>
              </a:ext>
            </a:extLst>
          </p:cNvPr>
          <p:cNvCxnSpPr>
            <a:cxnSpLocks/>
          </p:cNvCxnSpPr>
          <p:nvPr/>
        </p:nvCxnSpPr>
        <p:spPr>
          <a:xfrm>
            <a:off x="2911588" y="5318499"/>
            <a:ext cx="1192192" cy="0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>
            <a:extLst>
              <a:ext uri="{FF2B5EF4-FFF2-40B4-BE49-F238E27FC236}">
                <a16:creationId xmlns:a16="http://schemas.microsoft.com/office/drawing/2014/main" id="{F9A46DB1-53D6-CE7C-D6C8-7B101BE230DB}"/>
              </a:ext>
            </a:extLst>
          </p:cNvPr>
          <p:cNvCxnSpPr>
            <a:cxnSpLocks/>
          </p:cNvCxnSpPr>
          <p:nvPr/>
        </p:nvCxnSpPr>
        <p:spPr>
          <a:xfrm>
            <a:off x="5423294" y="5318499"/>
            <a:ext cx="1192192" cy="0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>
            <a:extLst>
              <a:ext uri="{FF2B5EF4-FFF2-40B4-BE49-F238E27FC236}">
                <a16:creationId xmlns:a16="http://schemas.microsoft.com/office/drawing/2014/main" id="{F4379B40-4653-89DC-CC33-CF4FB3FEA4AA}"/>
              </a:ext>
            </a:extLst>
          </p:cNvPr>
          <p:cNvCxnSpPr>
            <a:cxnSpLocks/>
          </p:cNvCxnSpPr>
          <p:nvPr/>
        </p:nvCxnSpPr>
        <p:spPr>
          <a:xfrm>
            <a:off x="7645633" y="5318499"/>
            <a:ext cx="1192192" cy="0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>
            <a:extLst>
              <a:ext uri="{FF2B5EF4-FFF2-40B4-BE49-F238E27FC236}">
                <a16:creationId xmlns:a16="http://schemas.microsoft.com/office/drawing/2014/main" id="{828678A8-2696-A165-63CC-6BAC432D4467}"/>
              </a:ext>
            </a:extLst>
          </p:cNvPr>
          <p:cNvCxnSpPr>
            <a:cxnSpLocks/>
          </p:cNvCxnSpPr>
          <p:nvPr/>
        </p:nvCxnSpPr>
        <p:spPr>
          <a:xfrm flipH="1" flipV="1">
            <a:off x="2530384" y="2012937"/>
            <a:ext cx="26284" cy="593441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>
            <a:extLst>
              <a:ext uri="{FF2B5EF4-FFF2-40B4-BE49-F238E27FC236}">
                <a16:creationId xmlns:a16="http://schemas.microsoft.com/office/drawing/2014/main" id="{F5050BA6-C85D-4D59-4360-A99BE2D43360}"/>
              </a:ext>
            </a:extLst>
          </p:cNvPr>
          <p:cNvCxnSpPr>
            <a:cxnSpLocks/>
          </p:cNvCxnSpPr>
          <p:nvPr/>
        </p:nvCxnSpPr>
        <p:spPr>
          <a:xfrm flipH="1" flipV="1">
            <a:off x="4428632" y="2012937"/>
            <a:ext cx="26284" cy="593441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id="{76784340-EC55-E801-75BB-E238CAEC26A0}"/>
              </a:ext>
            </a:extLst>
          </p:cNvPr>
          <p:cNvCxnSpPr>
            <a:cxnSpLocks/>
          </p:cNvCxnSpPr>
          <p:nvPr/>
        </p:nvCxnSpPr>
        <p:spPr>
          <a:xfrm flipH="1" flipV="1">
            <a:off x="7611670" y="2012937"/>
            <a:ext cx="26284" cy="593441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id="{462B158E-F6B5-8FA4-36F6-A9AD5ECE71D2}"/>
              </a:ext>
            </a:extLst>
          </p:cNvPr>
          <p:cNvCxnSpPr>
            <a:cxnSpLocks/>
          </p:cNvCxnSpPr>
          <p:nvPr/>
        </p:nvCxnSpPr>
        <p:spPr>
          <a:xfrm flipH="1" flipV="1">
            <a:off x="9509918" y="2012937"/>
            <a:ext cx="26284" cy="593441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id="{36555B57-6B32-134C-EDCD-89F94696B9B7}"/>
              </a:ext>
            </a:extLst>
          </p:cNvPr>
          <p:cNvCxnSpPr>
            <a:cxnSpLocks/>
          </p:cNvCxnSpPr>
          <p:nvPr/>
        </p:nvCxnSpPr>
        <p:spPr>
          <a:xfrm flipV="1">
            <a:off x="8572368" y="2765291"/>
            <a:ext cx="0" cy="507940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16D6C930-9A5E-26D4-A5D6-D0F1D66701CA}"/>
              </a:ext>
            </a:extLst>
          </p:cNvPr>
          <p:cNvCxnSpPr>
            <a:cxnSpLocks/>
          </p:cNvCxnSpPr>
          <p:nvPr/>
        </p:nvCxnSpPr>
        <p:spPr>
          <a:xfrm flipV="1">
            <a:off x="3479507" y="2765291"/>
            <a:ext cx="0" cy="507940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D0654F69-BAB4-B8BD-737F-8474F71764F2}"/>
              </a:ext>
            </a:extLst>
          </p:cNvPr>
          <p:cNvCxnSpPr>
            <a:cxnSpLocks/>
          </p:cNvCxnSpPr>
          <p:nvPr/>
        </p:nvCxnSpPr>
        <p:spPr>
          <a:xfrm flipV="1">
            <a:off x="6037512" y="3320876"/>
            <a:ext cx="0" cy="1881873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303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FADFB1BB-E7B5-017E-36DE-3FE8C54D13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2222538" y="1022519"/>
            <a:ext cx="7533715" cy="5661212"/>
          </a:xfrm>
          <a:prstGeom prst="rect">
            <a:avLst/>
          </a:prstGeo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59515B94-CEE5-7562-4D49-79E215E98782}"/>
              </a:ext>
            </a:extLst>
          </p:cNvPr>
          <p:cNvSpPr txBox="1">
            <a:spLocks/>
          </p:cNvSpPr>
          <p:nvPr/>
        </p:nvSpPr>
        <p:spPr>
          <a:xfrm>
            <a:off x="1779713" y="579317"/>
            <a:ext cx="6064876" cy="334940"/>
          </a:xfrm>
          <a:prstGeom prst="rect">
            <a:avLst/>
          </a:prstGeom>
        </p:spPr>
        <p:txBody>
          <a:bodyPr vert="horz" wrap="square" lIns="0" tIns="138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rgbClr val="00AAA1"/>
                </a:solidFill>
                <a:latin typeface="Navigo-Medium"/>
              </a:rPr>
              <a:t>МОДУЛЬ КОНСОЛИДАЦИИ И АНАЛИЗА ДАННЫХ</a:t>
            </a:r>
          </a:p>
        </p:txBody>
      </p: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63222CCB-C80E-ED7E-699D-8C228F79765F}"/>
              </a:ext>
            </a:extLst>
          </p:cNvPr>
          <p:cNvGrpSpPr/>
          <p:nvPr/>
        </p:nvGrpSpPr>
        <p:grpSpPr>
          <a:xfrm>
            <a:off x="1864247" y="1970456"/>
            <a:ext cx="7923682" cy="3160056"/>
            <a:chOff x="1864247" y="1970456"/>
            <a:chExt cx="7923682" cy="3160056"/>
          </a:xfrm>
        </p:grpSpPr>
        <p:sp>
          <p:nvSpPr>
            <p:cNvPr id="8" name="Скругленный прямоугольник 7">
              <a:extLst>
                <a:ext uri="{FF2B5EF4-FFF2-40B4-BE49-F238E27FC236}">
                  <a16:creationId xmlns:a16="http://schemas.microsoft.com/office/drawing/2014/main" id="{6328D5BE-4C30-42F0-3CC4-434B9D4A199A}"/>
                </a:ext>
              </a:extLst>
            </p:cNvPr>
            <p:cNvSpPr/>
            <p:nvPr/>
          </p:nvSpPr>
          <p:spPr>
            <a:xfrm>
              <a:off x="4755364" y="1970456"/>
              <a:ext cx="2222127" cy="82027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AA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927542-360C-6195-6F00-94641EACE3FA}"/>
                </a:ext>
              </a:extLst>
            </p:cNvPr>
            <p:cNvSpPr txBox="1"/>
            <p:nvPr/>
          </p:nvSpPr>
          <p:spPr>
            <a:xfrm>
              <a:off x="4755362" y="2205318"/>
              <a:ext cx="222212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>
                  <a:solidFill>
                    <a:srgbClr val="006D67"/>
                  </a:solidFill>
                </a:rPr>
                <a:t>Модуль </a:t>
              </a:r>
              <a:r>
                <a:rPr lang="ru-RU" dirty="0" err="1">
                  <a:solidFill>
                    <a:srgbClr val="006D67"/>
                  </a:solidFill>
                </a:rPr>
                <a:t>КиАД</a:t>
              </a:r>
              <a:endParaRPr lang="ru-RU" dirty="0">
                <a:solidFill>
                  <a:srgbClr val="006D67"/>
                </a:solidFill>
              </a:endParaRPr>
            </a:p>
          </p:txBody>
        </p:sp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94AA2C70-0F71-3AD9-3511-D1D9AD5CBFEA}"/>
                </a:ext>
              </a:extLst>
            </p:cNvPr>
            <p:cNvSpPr/>
            <p:nvPr/>
          </p:nvSpPr>
          <p:spPr>
            <a:xfrm>
              <a:off x="1864247" y="4310242"/>
              <a:ext cx="1764928" cy="82027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AA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9B3E1F-E34E-B015-DE91-830D212413A4}"/>
                </a:ext>
              </a:extLst>
            </p:cNvPr>
            <p:cNvSpPr txBox="1"/>
            <p:nvPr/>
          </p:nvSpPr>
          <p:spPr>
            <a:xfrm>
              <a:off x="2281529" y="4549158"/>
              <a:ext cx="9015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>
                  <a:solidFill>
                    <a:srgbClr val="006D67"/>
                  </a:solidFill>
                </a:rPr>
                <a:t>СККЗ</a:t>
              </a:r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67DAD9C9-5E77-DCBA-6716-6B435781791E}"/>
                </a:ext>
              </a:extLst>
            </p:cNvPr>
            <p:cNvSpPr/>
            <p:nvPr/>
          </p:nvSpPr>
          <p:spPr>
            <a:xfrm>
              <a:off x="4997412" y="4310242"/>
              <a:ext cx="1764928" cy="82027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AA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D08942F8-3FD0-7B28-8CA2-8E992EC88D94}"/>
                </a:ext>
              </a:extLst>
            </p:cNvPr>
            <p:cNvSpPr/>
            <p:nvPr/>
          </p:nvSpPr>
          <p:spPr>
            <a:xfrm>
              <a:off x="8023001" y="4310242"/>
              <a:ext cx="1764928" cy="82027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rgbClr val="00AAA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52AC5E9C-91D7-02B8-564F-F1DF440FAC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7672" y="2945725"/>
              <a:ext cx="0" cy="1175338"/>
            </a:xfrm>
            <a:prstGeom prst="line">
              <a:avLst/>
            </a:prstGeom>
            <a:ln w="53975" cap="rnd">
              <a:solidFill>
                <a:srgbClr val="006D67"/>
              </a:solidFill>
              <a:prstDash val="sysDot"/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2E22D644-414C-3843-7369-E8234884410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5545" y="2945725"/>
              <a:ext cx="2324877" cy="1175338"/>
            </a:xfrm>
            <a:prstGeom prst="line">
              <a:avLst/>
            </a:prstGeom>
            <a:ln w="53975" cap="rnd">
              <a:solidFill>
                <a:srgbClr val="006D67"/>
              </a:solidFill>
              <a:prstDash val="sysDot"/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61768139-0FBF-8229-BB89-F5B2A63951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57076" y="2945725"/>
              <a:ext cx="2318839" cy="1175338"/>
            </a:xfrm>
            <a:prstGeom prst="line">
              <a:avLst/>
            </a:prstGeom>
            <a:ln w="53975" cap="rnd">
              <a:solidFill>
                <a:srgbClr val="006D67"/>
              </a:solidFill>
              <a:prstDash val="sysDot"/>
              <a:miter lim="800000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5887333-7DBB-0886-21F7-FAD2DD87B4E9}"/>
                </a:ext>
              </a:extLst>
            </p:cNvPr>
            <p:cNvSpPr txBox="1"/>
            <p:nvPr/>
          </p:nvSpPr>
          <p:spPr>
            <a:xfrm>
              <a:off x="5441417" y="4549158"/>
              <a:ext cx="9015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>
                  <a:solidFill>
                    <a:srgbClr val="006D67"/>
                  </a:solidFill>
                </a:rPr>
                <a:t>СККЗ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1FDD1D-C0BD-C8C2-BF0A-1AADBD75256C}"/>
                </a:ext>
              </a:extLst>
            </p:cNvPr>
            <p:cNvSpPr txBox="1"/>
            <p:nvPr/>
          </p:nvSpPr>
          <p:spPr>
            <a:xfrm>
              <a:off x="8462410" y="4549158"/>
              <a:ext cx="90150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>
                  <a:solidFill>
                    <a:srgbClr val="006D67"/>
                  </a:solidFill>
                </a:rPr>
                <a:t>СККЗ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3A3A2BC-159D-EDA7-5364-E92FC6A205F5}"/>
              </a:ext>
            </a:extLst>
          </p:cNvPr>
          <p:cNvSpPr txBox="1"/>
          <p:nvPr/>
        </p:nvSpPr>
        <p:spPr>
          <a:xfrm flipH="1">
            <a:off x="4755364" y="1358051"/>
            <a:ext cx="2222125" cy="413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9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2022260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DE78D667-9EEF-31EE-3F02-EFE734AA36A4}"/>
              </a:ext>
            </a:extLst>
          </p:cNvPr>
          <p:cNvSpPr txBox="1">
            <a:spLocks/>
          </p:cNvSpPr>
          <p:nvPr/>
        </p:nvSpPr>
        <p:spPr>
          <a:xfrm>
            <a:off x="1779713" y="579317"/>
            <a:ext cx="6064876" cy="334940"/>
          </a:xfrm>
          <a:prstGeom prst="rect">
            <a:avLst/>
          </a:prstGeom>
        </p:spPr>
        <p:txBody>
          <a:bodyPr vert="horz" wrap="square" lIns="0" tIns="138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rgbClr val="00AAA1"/>
                </a:solidFill>
                <a:latin typeface="Navigo-Medium"/>
              </a:rPr>
              <a:t>ИЕРАРХИЯ В ССКЗ </a:t>
            </a: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6623418A-982A-3659-B32D-4622BE0D473D}"/>
              </a:ext>
            </a:extLst>
          </p:cNvPr>
          <p:cNvSpPr txBox="1"/>
          <p:nvPr/>
        </p:nvSpPr>
        <p:spPr>
          <a:xfrm>
            <a:off x="3244028" y="1181608"/>
            <a:ext cx="7333478" cy="439027"/>
          </a:xfrm>
          <a:prstGeom prst="rect">
            <a:avLst/>
          </a:prstGeom>
        </p:spPr>
        <p:txBody>
          <a:bodyPr vert="horz" wrap="square" lIns="0" tIns="8061" rIns="0" bIns="0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от учителей поднимаются к Администратору (Завучу) и от него к работникам отделов образования в министерстве (департаменте или центров мониторинга качества образования.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3011C6-0F10-343B-1293-C96CC3E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52549" y="4948937"/>
            <a:ext cx="1854553" cy="1639734"/>
          </a:xfrm>
          <a:prstGeom prst="rect">
            <a:avLst/>
          </a:prstGeom>
        </p:spPr>
      </p:pic>
      <p:sp>
        <p:nvSpPr>
          <p:cNvPr id="13" name="object 43">
            <a:extLst>
              <a:ext uri="{FF2B5EF4-FFF2-40B4-BE49-F238E27FC236}">
                <a16:creationId xmlns:a16="http://schemas.microsoft.com/office/drawing/2014/main" id="{626FEBD2-F134-D53F-67FE-4A0A964A6192}"/>
              </a:ext>
            </a:extLst>
          </p:cNvPr>
          <p:cNvSpPr txBox="1">
            <a:spLocks noChangeAspect="1"/>
          </p:cNvSpPr>
          <p:nvPr/>
        </p:nvSpPr>
        <p:spPr>
          <a:xfrm>
            <a:off x="5187862" y="2833539"/>
            <a:ext cx="1620858" cy="407182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ctr">
              <a:lnSpc>
                <a:spcPct val="109500"/>
              </a:lnSpc>
              <a:spcBef>
                <a:spcPts val="86"/>
              </a:spcBef>
            </a:pPr>
            <a:r>
              <a:rPr lang="ru-RU" sz="1200" dirty="0">
                <a:solidFill>
                  <a:srgbClr val="006666"/>
                </a:solidFill>
                <a:latin typeface="Navigo-Medium"/>
                <a:cs typeface="Navigo-Medium"/>
              </a:rPr>
              <a:t>Специалист системы образования</a:t>
            </a:r>
            <a:endParaRPr sz="1200" dirty="0">
              <a:latin typeface="Navigo-Medium"/>
              <a:cs typeface="Navigo-Medium"/>
            </a:endParaRPr>
          </a:p>
        </p:txBody>
      </p:sp>
      <p:sp>
        <p:nvSpPr>
          <p:cNvPr id="14" name="object 43">
            <a:extLst>
              <a:ext uri="{FF2B5EF4-FFF2-40B4-BE49-F238E27FC236}">
                <a16:creationId xmlns:a16="http://schemas.microsoft.com/office/drawing/2014/main" id="{BEB7ADB2-8EF1-0672-C328-5F28FC864901}"/>
              </a:ext>
            </a:extLst>
          </p:cNvPr>
          <p:cNvSpPr txBox="1">
            <a:spLocks noChangeAspect="1"/>
          </p:cNvSpPr>
          <p:nvPr/>
        </p:nvSpPr>
        <p:spPr>
          <a:xfrm>
            <a:off x="2442322" y="6229221"/>
            <a:ext cx="1072688" cy="2040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ctr">
              <a:lnSpc>
                <a:spcPct val="109500"/>
              </a:lnSpc>
              <a:spcBef>
                <a:spcPts val="86"/>
              </a:spcBef>
            </a:pPr>
            <a:r>
              <a:rPr lang="ru-RU" sz="1200" dirty="0">
                <a:solidFill>
                  <a:srgbClr val="006666"/>
                </a:solidFill>
                <a:latin typeface="Navigo-Medium"/>
                <a:cs typeface="Navigo-Medium"/>
              </a:rPr>
              <a:t>Учитель</a:t>
            </a:r>
            <a:endParaRPr sz="1200" dirty="0">
              <a:latin typeface="Navigo-Medium"/>
              <a:cs typeface="Navigo-Medium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2011C7-FB9A-0197-D9F0-8C0A7F16225F}"/>
              </a:ext>
            </a:extLst>
          </p:cNvPr>
          <p:cNvCxnSpPr>
            <a:cxnSpLocks/>
          </p:cNvCxnSpPr>
          <p:nvPr/>
        </p:nvCxnSpPr>
        <p:spPr>
          <a:xfrm flipH="1" flipV="1">
            <a:off x="6011738" y="3307484"/>
            <a:ext cx="25116" cy="1877785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>
            <a:extLst>
              <a:ext uri="{FF2B5EF4-FFF2-40B4-BE49-F238E27FC236}">
                <a16:creationId xmlns:a16="http://schemas.microsoft.com/office/drawing/2014/main" id="{D3874B52-6C7F-F5C3-967E-1D1D4F119B86}"/>
              </a:ext>
            </a:extLst>
          </p:cNvPr>
          <p:cNvCxnSpPr>
            <a:cxnSpLocks/>
          </p:cNvCxnSpPr>
          <p:nvPr/>
        </p:nvCxnSpPr>
        <p:spPr>
          <a:xfrm flipV="1">
            <a:off x="2978666" y="4754452"/>
            <a:ext cx="3026107" cy="443224"/>
          </a:xfrm>
          <a:prstGeom prst="bentConnector3">
            <a:avLst>
              <a:gd name="adj1" fmla="val -47"/>
            </a:avLst>
          </a:prstGeom>
          <a:ln w="53975" cap="rnd">
            <a:solidFill>
              <a:srgbClr val="006D67"/>
            </a:solidFill>
            <a:prstDash val="sysDot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4C882D9-718C-54E3-25F6-8DAD63161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58636" y="3161051"/>
            <a:ext cx="1736762" cy="1535587"/>
          </a:xfrm>
          <a:prstGeom prst="rect">
            <a:avLst/>
          </a:prstGeom>
        </p:spPr>
      </p:pic>
      <p:sp>
        <p:nvSpPr>
          <p:cNvPr id="20" name="object 43">
            <a:extLst>
              <a:ext uri="{FF2B5EF4-FFF2-40B4-BE49-F238E27FC236}">
                <a16:creationId xmlns:a16="http://schemas.microsoft.com/office/drawing/2014/main" id="{8E136DBE-A22B-0B7A-302E-00BB548C81BD}"/>
              </a:ext>
            </a:extLst>
          </p:cNvPr>
          <p:cNvSpPr txBox="1">
            <a:spLocks noChangeAspect="1"/>
          </p:cNvSpPr>
          <p:nvPr/>
        </p:nvSpPr>
        <p:spPr>
          <a:xfrm>
            <a:off x="3679903" y="4300681"/>
            <a:ext cx="1072688" cy="2040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ctr">
              <a:lnSpc>
                <a:spcPct val="109500"/>
              </a:lnSpc>
              <a:spcBef>
                <a:spcPts val="86"/>
              </a:spcBef>
            </a:pPr>
            <a:r>
              <a:rPr lang="ru-RU" sz="1200" dirty="0">
                <a:solidFill>
                  <a:srgbClr val="006666"/>
                </a:solidFill>
                <a:latin typeface="Navigo-Medium"/>
                <a:cs typeface="Navigo-Medium"/>
              </a:rPr>
              <a:t>Администратор</a:t>
            </a:r>
            <a:endParaRPr sz="1200" dirty="0">
              <a:latin typeface="Navigo-Medium"/>
              <a:cs typeface="Navigo-Medium"/>
            </a:endParaRPr>
          </a:p>
        </p:txBody>
      </p:sp>
      <p:sp>
        <p:nvSpPr>
          <p:cNvPr id="22" name="object 43">
            <a:extLst>
              <a:ext uri="{FF2B5EF4-FFF2-40B4-BE49-F238E27FC236}">
                <a16:creationId xmlns:a16="http://schemas.microsoft.com/office/drawing/2014/main" id="{2C672280-D42D-4EEB-E6F8-9C94F5D35760}"/>
              </a:ext>
            </a:extLst>
          </p:cNvPr>
          <p:cNvSpPr txBox="1">
            <a:spLocks noChangeAspect="1"/>
          </p:cNvSpPr>
          <p:nvPr/>
        </p:nvSpPr>
        <p:spPr>
          <a:xfrm>
            <a:off x="7321459" y="4300681"/>
            <a:ext cx="1072688" cy="2040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ctr">
              <a:lnSpc>
                <a:spcPct val="109500"/>
              </a:lnSpc>
              <a:spcBef>
                <a:spcPts val="86"/>
              </a:spcBef>
            </a:pPr>
            <a:r>
              <a:rPr lang="ru-RU" sz="1200" dirty="0">
                <a:solidFill>
                  <a:srgbClr val="006666"/>
                </a:solidFill>
                <a:latin typeface="Navigo-Medium"/>
                <a:cs typeface="Navigo-Medium"/>
              </a:rPr>
              <a:t>Завуч</a:t>
            </a:r>
            <a:endParaRPr sz="1200" dirty="0">
              <a:latin typeface="Navigo-Medium"/>
              <a:cs typeface="Navigo-Medium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47BB01E-60DD-2872-D718-56C8BFF4AE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0193" y="3161051"/>
            <a:ext cx="1736762" cy="15355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2CEF422-22A8-0803-D28E-A5209CF45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41235" y="4948937"/>
            <a:ext cx="1854553" cy="1639734"/>
          </a:xfrm>
          <a:prstGeom prst="rect">
            <a:avLst/>
          </a:prstGeom>
        </p:spPr>
      </p:pic>
      <p:sp>
        <p:nvSpPr>
          <p:cNvPr id="26" name="object 43">
            <a:extLst>
              <a:ext uri="{FF2B5EF4-FFF2-40B4-BE49-F238E27FC236}">
                <a16:creationId xmlns:a16="http://schemas.microsoft.com/office/drawing/2014/main" id="{DD35D4F3-954A-1575-41A4-1F513698A678}"/>
              </a:ext>
            </a:extLst>
          </p:cNvPr>
          <p:cNvSpPr txBox="1">
            <a:spLocks noChangeAspect="1"/>
          </p:cNvSpPr>
          <p:nvPr/>
        </p:nvSpPr>
        <p:spPr>
          <a:xfrm>
            <a:off x="5531008" y="6229221"/>
            <a:ext cx="1072688" cy="2040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ctr">
              <a:lnSpc>
                <a:spcPct val="109500"/>
              </a:lnSpc>
              <a:spcBef>
                <a:spcPts val="86"/>
              </a:spcBef>
            </a:pPr>
            <a:r>
              <a:rPr lang="ru-RU" sz="1200" dirty="0">
                <a:solidFill>
                  <a:srgbClr val="006666"/>
                </a:solidFill>
                <a:latin typeface="Navigo-Medium"/>
                <a:cs typeface="Navigo-Medium"/>
              </a:rPr>
              <a:t>Учитель</a:t>
            </a:r>
            <a:endParaRPr sz="1200" dirty="0">
              <a:latin typeface="Navigo-Medium"/>
              <a:cs typeface="Navigo-Medium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FEFB4A3-A78F-FF70-4598-5C155788A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2540" y="4934649"/>
            <a:ext cx="1854553" cy="1639734"/>
          </a:xfrm>
          <a:prstGeom prst="rect">
            <a:avLst/>
          </a:prstGeom>
        </p:spPr>
      </p:pic>
      <p:sp>
        <p:nvSpPr>
          <p:cNvPr id="28" name="object 43">
            <a:extLst>
              <a:ext uri="{FF2B5EF4-FFF2-40B4-BE49-F238E27FC236}">
                <a16:creationId xmlns:a16="http://schemas.microsoft.com/office/drawing/2014/main" id="{AFE4109B-FE47-B608-0FE1-8F31B0FF6A57}"/>
              </a:ext>
            </a:extLst>
          </p:cNvPr>
          <p:cNvSpPr txBox="1">
            <a:spLocks noChangeAspect="1"/>
          </p:cNvSpPr>
          <p:nvPr/>
        </p:nvSpPr>
        <p:spPr>
          <a:xfrm>
            <a:off x="8620785" y="6214933"/>
            <a:ext cx="1072688" cy="204049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 marR="4607" algn="ctr">
              <a:lnSpc>
                <a:spcPct val="109500"/>
              </a:lnSpc>
              <a:spcBef>
                <a:spcPts val="86"/>
              </a:spcBef>
            </a:pPr>
            <a:r>
              <a:rPr lang="ru-RU" sz="1200" dirty="0">
                <a:solidFill>
                  <a:srgbClr val="006666"/>
                </a:solidFill>
                <a:latin typeface="Navigo-Medium"/>
                <a:cs typeface="Navigo-Medium"/>
              </a:rPr>
              <a:t>Учитель</a:t>
            </a:r>
            <a:endParaRPr sz="1200" dirty="0">
              <a:latin typeface="Navigo-Medium"/>
              <a:cs typeface="Navigo-Medium"/>
            </a:endParaRP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183B5004-7E64-C626-E8E3-2DE0ABF0AE89}"/>
              </a:ext>
            </a:extLst>
          </p:cNvPr>
          <p:cNvCxnSpPr>
            <a:cxnSpLocks/>
          </p:cNvCxnSpPr>
          <p:nvPr/>
        </p:nvCxnSpPr>
        <p:spPr>
          <a:xfrm flipH="1">
            <a:off x="4724877" y="3990255"/>
            <a:ext cx="2598821" cy="0"/>
          </a:xfrm>
          <a:prstGeom prst="line">
            <a:avLst/>
          </a:prstGeom>
          <a:ln w="53975" cap="rnd">
            <a:solidFill>
              <a:srgbClr val="006D67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2211391-6532-AC82-D732-D0526D3DC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25283" y="1435645"/>
            <a:ext cx="2096176" cy="1853369"/>
          </a:xfrm>
          <a:prstGeom prst="rect">
            <a:avLst/>
          </a:prstGeom>
        </p:spPr>
      </p:pic>
      <p:cxnSp>
        <p:nvCxnSpPr>
          <p:cNvPr id="53" name="Соединительная линия уступом 52">
            <a:extLst>
              <a:ext uri="{FF2B5EF4-FFF2-40B4-BE49-F238E27FC236}">
                <a16:creationId xmlns:a16="http://schemas.microsoft.com/office/drawing/2014/main" id="{0BFD8F24-24F4-6C04-1457-A539CF9E88BA}"/>
              </a:ext>
            </a:extLst>
          </p:cNvPr>
          <p:cNvCxnSpPr>
            <a:cxnSpLocks/>
          </p:cNvCxnSpPr>
          <p:nvPr/>
        </p:nvCxnSpPr>
        <p:spPr>
          <a:xfrm rot="10800000">
            <a:off x="6120231" y="4754452"/>
            <a:ext cx="3103699" cy="398732"/>
          </a:xfrm>
          <a:prstGeom prst="bentConnector3">
            <a:avLst>
              <a:gd name="adj1" fmla="val -16"/>
            </a:avLst>
          </a:prstGeom>
          <a:ln w="53975" cap="rnd">
            <a:solidFill>
              <a:srgbClr val="006D67"/>
            </a:solidFill>
            <a:prstDash val="sysDot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181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3B6A6D0-DE98-73C8-95EB-B99013B00AE2}"/>
              </a:ext>
            </a:extLst>
          </p:cNvPr>
          <p:cNvSpPr txBox="1">
            <a:spLocks/>
          </p:cNvSpPr>
          <p:nvPr/>
        </p:nvSpPr>
        <p:spPr>
          <a:xfrm>
            <a:off x="1779713" y="579317"/>
            <a:ext cx="6064876" cy="334940"/>
          </a:xfrm>
          <a:prstGeom prst="rect">
            <a:avLst/>
          </a:prstGeom>
        </p:spPr>
        <p:txBody>
          <a:bodyPr vert="horz" wrap="square" lIns="0" tIns="138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rgbClr val="00AAA1"/>
                </a:solidFill>
                <a:latin typeface="Navigo-Medium"/>
              </a:rPr>
              <a:t>ПРЕИМУЩЕСТВА В ИСПОЛЬЗОВАНИИ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07AB6-D076-DF0A-CDA6-53B1F0BF0719}"/>
              </a:ext>
            </a:extLst>
          </p:cNvPr>
          <p:cNvSpPr txBox="1"/>
          <p:nvPr/>
        </p:nvSpPr>
        <p:spPr>
          <a:xfrm>
            <a:off x="2723322" y="1132320"/>
            <a:ext cx="8090452" cy="3065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buClr>
                <a:srgbClr val="50B8AF"/>
              </a:buClr>
            </a:pPr>
            <a:r>
              <a:rPr lang="ru-RU" sz="1600" dirty="0">
                <a:solidFill>
                  <a:srgbClr val="00AAA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у</a:t>
            </a:r>
            <a:r>
              <a:rPr lang="ru-RU" sz="1600" dirty="0">
                <a:solidFill>
                  <a:srgbClr val="00AA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чителей</a:t>
            </a:r>
            <a:endParaRPr lang="ru-RU" sz="1630" dirty="0">
              <a:solidFill>
                <a:srgbClr val="00AAA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скорости проверки качества усвоения знаний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высокая объективность и, как следствие, большее позитивное воздействие на учащегося</a:t>
            </a:r>
          </a:p>
          <a:p>
            <a:pPr marL="457200">
              <a:buClr>
                <a:srgbClr val="00AAA1"/>
              </a:buClr>
            </a:pPr>
            <a:endParaRPr lang="ru-RU" sz="163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50B8AF"/>
              </a:buClr>
            </a:pPr>
            <a:r>
              <a:rPr lang="ru-RU" sz="1630" dirty="0">
                <a:solidFill>
                  <a:srgbClr val="50B8A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1630" dirty="0">
                <a:solidFill>
                  <a:srgbClr val="00AA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завучей</a:t>
            </a:r>
            <a:endParaRPr lang="ru-RU" sz="1630" dirty="0">
              <a:solidFill>
                <a:srgbClr val="00AAA1"/>
              </a:solidFill>
            </a:endParaRP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ориентированность на современные технологии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математико-статистической обработки результатов, и как следствие, повышение объективности педагогического контроля</a:t>
            </a:r>
          </a:p>
          <a:p>
            <a:pPr marL="457200">
              <a:buClr>
                <a:srgbClr val="00AAA1"/>
              </a:buClr>
            </a:pPr>
            <a:endParaRPr lang="ru-RU" sz="163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buClr>
                <a:srgbClr val="50B8AF"/>
              </a:buClr>
            </a:pPr>
            <a:r>
              <a:rPr lang="ru-RU" sz="1630" dirty="0">
                <a:solidFill>
                  <a:srgbClr val="00AA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специалистов</a:t>
            </a:r>
            <a:endParaRPr lang="ru-RU" sz="1630" dirty="0">
              <a:solidFill>
                <a:srgbClr val="00AAA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консолидация данных по школам района (региона)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необходимых отчетов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предупреждения появления необъективных результатов у школ при проведении ВПР и ГИА</a:t>
            </a:r>
            <a:endParaRPr lang="ru-RU" sz="163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F5CFBDC-1A49-9AF7-8626-963C2B3FE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280" y="1864517"/>
            <a:ext cx="1238327" cy="10948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323EE3A-0F0D-05F6-0FD4-6686AA663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0281" y="920688"/>
            <a:ext cx="1238327" cy="109488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E588E90-F10E-0337-02BB-3B28FF539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6161" y="3147858"/>
            <a:ext cx="1451714" cy="128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0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33B6A6D0-DE98-73C8-95EB-B99013B00AE2}"/>
              </a:ext>
            </a:extLst>
          </p:cNvPr>
          <p:cNvSpPr txBox="1">
            <a:spLocks/>
          </p:cNvSpPr>
          <p:nvPr/>
        </p:nvSpPr>
        <p:spPr>
          <a:xfrm>
            <a:off x="1779713" y="579317"/>
            <a:ext cx="6064876" cy="334940"/>
          </a:xfrm>
          <a:prstGeom prst="rect">
            <a:avLst/>
          </a:prstGeom>
        </p:spPr>
        <p:txBody>
          <a:bodyPr vert="horz" wrap="square" lIns="0" tIns="1382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16">
              <a:lnSpc>
                <a:spcPct val="100000"/>
              </a:lnSpc>
              <a:spcBef>
                <a:spcPts val="109"/>
              </a:spcBef>
            </a:pPr>
            <a:r>
              <a:rPr lang="ru-RU" sz="2086" spc="5" dirty="0">
                <a:solidFill>
                  <a:srgbClr val="00AAA1"/>
                </a:solidFill>
                <a:latin typeface="Navigo-Medium"/>
              </a:rPr>
              <a:t>ОТЧЕТЫ В МОДУЛЕ </a:t>
            </a:r>
            <a:r>
              <a:rPr lang="ru-RU" sz="2086" spc="5" dirty="0" err="1">
                <a:solidFill>
                  <a:srgbClr val="00AAA1"/>
                </a:solidFill>
                <a:latin typeface="Navigo-Medium"/>
              </a:rPr>
              <a:t>КиАД</a:t>
            </a:r>
            <a:endParaRPr lang="ru-RU" sz="2086" spc="5" dirty="0">
              <a:solidFill>
                <a:srgbClr val="00AAA1"/>
              </a:solidFill>
              <a:latin typeface="Navigo-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07AB6-D076-DF0A-CDA6-53B1F0BF0719}"/>
              </a:ext>
            </a:extLst>
          </p:cNvPr>
          <p:cNvSpPr txBox="1"/>
          <p:nvPr/>
        </p:nvSpPr>
        <p:spPr>
          <a:xfrm>
            <a:off x="2723322" y="1132320"/>
            <a:ext cx="8090452" cy="4608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buClr>
                <a:srgbClr val="50B8AF"/>
              </a:buClr>
            </a:pPr>
            <a:r>
              <a:rPr lang="ru-RU" sz="1600" dirty="0">
                <a:solidFill>
                  <a:srgbClr val="00AA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</a:t>
            </a:r>
            <a:endParaRPr lang="ru-RU" sz="1630" dirty="0">
              <a:solidFill>
                <a:srgbClr val="00AAA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и динамика класс по предмету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детальные результаты отдельного ученика по отдельному тесту и предмету</a:t>
            </a:r>
          </a:p>
          <a:p>
            <a:pPr marL="742950" indent="-285750">
              <a:buClr>
                <a:srgbClr val="50B8AF"/>
              </a:buClr>
              <a:buFont typeface="Arial" panose="020B0604020202020204" pitchFamily="34" charset="0"/>
              <a:buChar char="•"/>
            </a:pPr>
            <a:endParaRPr lang="ru-RU" sz="163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Clr>
                <a:srgbClr val="50B8AF"/>
              </a:buClr>
            </a:pPr>
            <a:r>
              <a:rPr lang="ru-RU" sz="1630" dirty="0">
                <a:solidFill>
                  <a:srgbClr val="50B8A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1630" dirty="0">
                <a:solidFill>
                  <a:srgbClr val="00AA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Администратор (завуч)</a:t>
            </a:r>
            <a:endParaRPr lang="ru-RU" sz="1630" dirty="0">
              <a:solidFill>
                <a:srgbClr val="00AAA1"/>
              </a:solidFill>
            </a:endParaRP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редний и медианный балл по школе общий  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и медианный балл по каждому классу 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балл и медианный по каждому классу и каждому предмету 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среднего и медианного балла по выбранному классу и/или выбранному предмету </a:t>
            </a:r>
          </a:p>
          <a:p>
            <a:pPr marL="742950" indent="-285750">
              <a:buClr>
                <a:srgbClr val="50B8AF"/>
              </a:buClr>
              <a:buFont typeface="Arial" panose="020B0604020202020204" pitchFamily="34" charset="0"/>
              <a:buChar char="•"/>
            </a:pPr>
            <a:endParaRPr lang="ru-RU" sz="163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buClr>
                <a:srgbClr val="50B8AF"/>
              </a:buClr>
            </a:pPr>
            <a:r>
              <a:rPr lang="ru-RU" sz="1630" dirty="0">
                <a:solidFill>
                  <a:srgbClr val="00AAA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Специалист</a:t>
            </a:r>
            <a:endParaRPr lang="ru-RU" sz="1630" dirty="0">
              <a:solidFill>
                <a:srgbClr val="00AAA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редний и медианный балл по школам общий  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и медианный балл по параллели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средний балл и медианный по каждому параллели и каждому предмету 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среднего и медианного балла по выбранной школе и/или выбранному предмету, параллели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индивидуального теста по выбранной школе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 % использования тестов по месяцам  </a:t>
            </a:r>
          </a:p>
          <a:p>
            <a:pPr marL="742950" indent="-285750">
              <a:buClr>
                <a:srgbClr val="00AAA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отчеты могут быть отображены за различные периоды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endParaRPr lang="ru-RU" sz="163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F5CFBDC-1A49-9AF7-8626-963C2B3FE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0280" y="1864517"/>
            <a:ext cx="1238327" cy="109488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323EE3A-0F0D-05F6-0FD4-6686AA663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00281" y="920688"/>
            <a:ext cx="1238327" cy="109488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E588E90-F10E-0337-02BB-3B28FF539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06161" y="3147858"/>
            <a:ext cx="1451714" cy="128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90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10243</TotalTime>
  <Words>622</Words>
  <Application>Microsoft Macintosh PowerPoint</Application>
  <PresentationFormat>Широкоэкранный</PresentationFormat>
  <Paragraphs>97</Paragraphs>
  <Slides>12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arial, sans-serif</vt:lpstr>
      <vt:lpstr>Calibri</vt:lpstr>
      <vt:lpstr>Calibri Light</vt:lpstr>
      <vt:lpstr>Navigo</vt:lpstr>
      <vt:lpstr>Navigo Medium</vt:lpstr>
      <vt:lpstr>Navigo-Medium</vt:lpstr>
      <vt:lpstr>Times New Roman</vt:lpstr>
      <vt:lpstr>Тема Office</vt:lpstr>
      <vt:lpstr>Презентация PowerPoint</vt:lpstr>
      <vt:lpstr>Презентация PowerPoint</vt:lpstr>
      <vt:lpstr>АКТУАЛЬНО СЕЙЧАС</vt:lpstr>
      <vt:lpstr>СИСТЕМА КОНТРОЛЯ КАЧЕСТВА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РОССИЙСКАЯ РАЗРАБОТКА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Хончев</dc:creator>
  <cp:lastModifiedBy>Сергей Хончев</cp:lastModifiedBy>
  <cp:revision>24</cp:revision>
  <dcterms:created xsi:type="dcterms:W3CDTF">2021-09-22T11:51:36Z</dcterms:created>
  <dcterms:modified xsi:type="dcterms:W3CDTF">2024-01-26T13:14:52Z</dcterms:modified>
</cp:coreProperties>
</file>